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m4a" ContentType="audi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F5F0C"/>
          </a:solidFill>
        </a:fill>
      </a:tcStyle>
    </a:firstCol>
    <a:la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wholeTbl>
    <a:band2H>
      <a:tcTxStyle/>
      <a:tcStyle>
        <a:tcBdr/>
        <a:fill>
          <a:solidFill>
            <a:srgbClr val="87CED4">
              <a:alpha val="2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398CCE"/>
          </a:solidFill>
        </a:fill>
      </a:tcStyle>
    </a:firstCol>
    <a:la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254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lastRow>
    <a:fir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0365C0"/>
          </a:solidFill>
        </a:fill>
      </a:tcStyle>
    </a:firstRow>
  </a:tblStyle>
  <a:tblStyle styleId="{EEE7283C-3CF3-47DC-8721-378D4A62B228}"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noFill/>
              <a:miter lim="400000"/>
            </a:ln>
          </a:insideV>
        </a:tcBdr>
        <a:fill>
          <a:noFill/>
        </a:fill>
      </a:tcStyle>
    </a:wholeTbl>
    <a:band2H>
      <a:tcTxStyle/>
      <a:tcStyle>
        <a:tcBdr/>
        <a:fill>
          <a:solidFill>
            <a:srgbClr val="5DC123">
              <a:alpha val="19000"/>
            </a:srgbClr>
          </a:solidFill>
        </a:fill>
      </a:tcStyle>
    </a:band2H>
    <a:firstCol>
      <a:tcTxStyle b="off" i="off">
        <a:fontRef idx="minor">
          <a:srgbClr val="FFFFFF"/>
        </a:fontRef>
        <a:srgbClr val="FFFFFF"/>
      </a:tcTxStyle>
      <a:tcStyle>
        <a:tcBdr>
          <a:left>
            <a:ln w="12700" cap="flat">
              <a:solidFill>
                <a:srgbClr val="FFFFFF"/>
              </a:solidFill>
              <a:prstDash val="solid"/>
              <a:miter lim="400000"/>
            </a:ln>
          </a:left>
          <a:right>
            <a:ln w="25400" cap="flat">
              <a:solidFill>
                <a:srgbClr val="CBCBCB"/>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000000"/>
        </a:fontRef>
        <a:srgbClr val="000000"/>
      </a:tcTxStyle>
      <a:tcStyle>
        <a:tcBdr>
          <a:left>
            <a:ln w="12700" cap="flat">
              <a:solidFill>
                <a:srgbClr val="FFFFFF"/>
              </a:solidFill>
              <a:prstDash val="solid"/>
              <a:miter lim="400000"/>
            </a:ln>
          </a:left>
          <a:right>
            <a:ln w="25400" cap="flat">
              <a:solidFill>
                <a:srgbClr val="FFFFFF"/>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noFill/>
        </a:fill>
      </a:tcStyle>
    </a:lastRow>
    <a:fir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FFFFFF"/>
              </a:solidFill>
              <a:prstDash val="solid"/>
              <a:miter lim="400000"/>
            </a:ln>
          </a:top>
          <a:bottom>
            <a:ln w="25400" cap="flat">
              <a:solidFill>
                <a:srgbClr val="FFFFFF"/>
              </a:solidFill>
              <a:prstDash val="solid"/>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Row>
  </a:tblStyle>
  <a:tblStyle styleId="{33BA23B1-9221-436E-865A-0063620EA4FD}"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solidFill>
            <a:srgbClr val="545761"/>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noFill/>
              <a:miter lim="400000"/>
            </a:ln>
          </a:insideH>
          <a:insideV>
            <a:ln w="12700" cap="flat">
              <a:noFill/>
              <a:miter lim="400000"/>
            </a:ln>
          </a:insideV>
        </a:tcBdr>
        <a:fill>
          <a:solidFill>
            <a:srgbClr val="777C8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777C83"/>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12700" cap="flat">
              <a:solidFill>
                <a:srgbClr val="FFFFFF"/>
              </a:solidFill>
              <a:prstDash val="solid"/>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firstCol>
    <a:lastRow>
      <a:tcTxStyle b="on" i="off">
        <a:font>
          <a:latin typeface="Helvetica"/>
          <a:ea typeface="Helvetica"/>
          <a:cs typeface="Helvetica"/>
        </a:font>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prstDash val="solid"/>
              <a:miter lim="400000"/>
            </a:ln>
          </a:top>
          <a:bottom>
            <a:ln w="12700" cap="flat">
              <a:noFill/>
              <a:miter lim="400000"/>
            </a:ln>
          </a:bottom>
          <a:insideH>
            <a:ln w="12700" cap="flat">
              <a:noFill/>
              <a:miter lim="400000"/>
            </a:ln>
          </a:insideH>
          <a:insideV>
            <a:ln w="12700" cap="flat">
              <a:solidFill>
                <a:srgbClr val="FFFFFF"/>
              </a:solidFill>
              <a:custDash>
                <a:ds d="200000" sp="200000"/>
              </a:custDash>
              <a:miter lim="400000"/>
            </a:ln>
          </a:insideV>
        </a:tcBdr>
        <a:fill>
          <a:noFill/>
        </a:fill>
      </a:tcStyle>
    </a:lastRow>
    <a:firstRow>
      <a:tcTxStyle b="on" i="off">
        <a:font>
          <a:latin typeface="Helvetica"/>
          <a:ea typeface="Helvetica"/>
          <a:cs typeface="Helvetica"/>
        </a:font>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noFill/>
              <a:miter lim="400000"/>
            </a:ln>
          </a:top>
          <a:bottom>
            <a:ln w="12700" cap="flat">
              <a:solidFill>
                <a:srgbClr val="FFFFFF"/>
              </a:solidFill>
              <a:prstDash val="solid"/>
              <a:miter lim="400000"/>
            </a:ln>
          </a:bottom>
          <a:insideH>
            <a:ln w="12700" cap="flat">
              <a:noFill/>
              <a:miter lim="400000"/>
            </a:ln>
          </a:insideH>
          <a:insideV>
            <a:ln w="12700" cap="flat">
              <a:solidFill>
                <a:srgbClr val="FFFFFF"/>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74"/>
  </p:normalViewPr>
  <p:slideViewPr>
    <p:cSldViewPr snapToGrid="0" snapToObjects="1">
      <p:cViewPr varScale="1">
        <p:scale>
          <a:sx n="87" d="100"/>
          <a:sy n="87" d="100"/>
        </p:scale>
        <p:origin x="1856" y="200"/>
      </p:cViewPr>
      <p:guideLst/>
    </p:cSldViewPr>
  </p:slideViewPr>
  <p:notesTextViewPr>
    <p:cViewPr>
      <p:scale>
        <a:sx n="1" d="1"/>
        <a:sy n="1" d="1"/>
      </p:scale>
      <p:origin x="0" y="0"/>
    </p:cViewPr>
  </p:notesTextViewPr>
  <p:sorterViewPr>
    <p:cViewPr>
      <p:scale>
        <a:sx n="110" d="100"/>
        <a:sy n="11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270000" y="1638300"/>
            <a:ext cx="10464800" cy="3302000"/>
          </a:xfrm>
          <a:prstGeom prst="rect">
            <a:avLst/>
          </a:prstGeom>
        </p:spPr>
        <p:txBody>
          <a:bodyPr anchor="b"/>
          <a:lstStyle/>
          <a:p>
            <a:r>
              <a:t>Title Text</a:t>
            </a:r>
          </a:p>
        </p:txBody>
      </p:sp>
      <p:sp>
        <p:nvSpPr>
          <p:cNvPr id="12" name="Body Level One…"/>
          <p:cNvSpPr txBox="1">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1270000" y="6362700"/>
            <a:ext cx="10464800" cy="533400"/>
          </a:xfrm>
          <a:prstGeom prst="rect">
            <a:avLst/>
          </a:prstGeom>
        </p:spPr>
        <p:txBody>
          <a:bodyPr anchor="t">
            <a:spAutoFit/>
          </a:bodyPr>
          <a:lstStyle>
            <a:lvl1pPr marL="0" indent="0" algn="ctr">
              <a:spcBef>
                <a:spcPts val="0"/>
              </a:spcBef>
              <a:buSzTx/>
              <a:buNone/>
              <a:defRPr sz="2800" b="1">
                <a:latin typeface="Helvetica"/>
                <a:ea typeface="Helvetica"/>
                <a:cs typeface="Helvetica"/>
                <a:sym typeface="Helvetica"/>
              </a:defRPr>
            </a:lvl1pPr>
          </a:lstStyle>
          <a:p>
            <a:r>
              <a:t>–Johnny Appleseed</a:t>
            </a:r>
          </a:p>
        </p:txBody>
      </p:sp>
      <p:sp>
        <p:nvSpPr>
          <p:cNvPr id="94" name="“Type a quote here.”"/>
          <p:cNvSpPr txBox="1">
            <a:spLocks noGrp="1"/>
          </p:cNvSpPr>
          <p:nvPr>
            <p:ph type="body" sz="quarter" idx="14"/>
          </p:nvPr>
        </p:nvSpPr>
        <p:spPr>
          <a:xfrm>
            <a:off x="1270000" y="4254500"/>
            <a:ext cx="10464800" cy="711200"/>
          </a:xfrm>
          <a:prstGeom prst="rect">
            <a:avLst/>
          </a:prstGeom>
        </p:spPr>
        <p:txBody>
          <a:bodyPr>
            <a:spAutoFit/>
          </a:bodyPr>
          <a:lstStyle>
            <a:lvl1pPr marL="0" indent="0" algn="ctr">
              <a:spcBef>
                <a:spcPts val="2400"/>
              </a:spcBef>
              <a:buSzTx/>
              <a:buNone/>
              <a:defRPr sz="4000"/>
            </a:lvl1pPr>
          </a:lstStyle>
          <a:p>
            <a:r>
              <a:t>“Type a quote here.”</a:t>
            </a:r>
          </a:p>
        </p:txBody>
      </p:sp>
      <p:sp>
        <p:nvSpPr>
          <p:cNvPr id="95"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1600200" y="635000"/>
            <a:ext cx="9779000" cy="5918200"/>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1270000" y="6718300"/>
            <a:ext cx="10464800" cy="1422400"/>
          </a:xfrm>
          <a:prstGeom prst="rect">
            <a:avLst/>
          </a:prstGeom>
        </p:spPr>
        <p:txBody>
          <a:bodyPr anchor="b"/>
          <a:lstStyle/>
          <a:p>
            <a:r>
              <a:t>Title Text</a:t>
            </a:r>
          </a:p>
        </p:txBody>
      </p:sp>
      <p:sp>
        <p:nvSpPr>
          <p:cNvPr id="22" name="Body Level One…"/>
          <p:cNvSpPr txBox="1">
            <a:spLocks noGrp="1"/>
          </p:cNvSpPr>
          <p:nvPr>
            <p:ph type="body" sz="quarter" idx="1"/>
          </p:nvPr>
        </p:nvSpPr>
        <p:spPr>
          <a:xfrm>
            <a:off x="1270000" y="8191500"/>
            <a:ext cx="10464800" cy="12192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270000" y="3225800"/>
            <a:ext cx="10464800" cy="3302000"/>
          </a:xfrm>
          <a:prstGeom prst="rect">
            <a:avLst/>
          </a:prstGeom>
        </p:spPr>
        <p:txBody>
          <a:bodyPr/>
          <a:lstStyle/>
          <a:p>
            <a:r>
              <a:t>Title Text</a:t>
            </a:r>
          </a:p>
        </p:txBody>
      </p:sp>
      <p:sp>
        <p:nvSpPr>
          <p:cNvPr id="31"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sz="half" idx="13"/>
          </p:nvPr>
        </p:nvSpPr>
        <p:spPr>
          <a:xfrm>
            <a:off x="6718300" y="762000"/>
            <a:ext cx="5334000" cy="8242300"/>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952500" y="762000"/>
            <a:ext cx="5334000" cy="4000500"/>
          </a:xfrm>
          <a:prstGeom prst="rect">
            <a:avLst/>
          </a:prstGeom>
        </p:spPr>
        <p:txBody>
          <a:bodyPr anchor="b"/>
          <a:lstStyle>
            <a:lvl1pPr>
              <a:defRPr sz="6000"/>
            </a:lvl1pPr>
          </a:lstStyle>
          <a:p>
            <a:r>
              <a:t>Title Text</a:t>
            </a:r>
          </a:p>
        </p:txBody>
      </p:sp>
      <p:sp>
        <p:nvSpPr>
          <p:cNvPr id="40" name="Body Level One…"/>
          <p:cNvSpPr txBox="1">
            <a:spLocks noGrp="1"/>
          </p:cNvSpPr>
          <p:nvPr>
            <p:ph type="body" sz="quarter" idx="1"/>
          </p:nvPr>
        </p:nvSpPr>
        <p:spPr>
          <a:xfrm>
            <a:off x="952500" y="5003800"/>
            <a:ext cx="5334000" cy="40005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6718300" y="2590800"/>
            <a:ext cx="5334000" cy="6286500"/>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952500" y="2590800"/>
            <a:ext cx="5334000" cy="6286500"/>
          </a:xfrm>
          <a:prstGeom prst="rect">
            <a:avLst/>
          </a:prstGeom>
        </p:spPr>
        <p:txBody>
          <a:bodyPr/>
          <a:lstStyle>
            <a:lvl1pPr marL="381000" indent="-381000">
              <a:spcBef>
                <a:spcPts val="3800"/>
              </a:spcBef>
              <a:defRPr sz="2800"/>
            </a:lvl1pPr>
            <a:lvl2pPr marL="762000" indent="-381000">
              <a:spcBef>
                <a:spcPts val="3800"/>
              </a:spcBef>
              <a:defRPr sz="2800"/>
            </a:lvl2pPr>
            <a:lvl3pPr marL="1143000" indent="-381000">
              <a:spcBef>
                <a:spcPts val="3800"/>
              </a:spcBef>
              <a:defRPr sz="2800"/>
            </a:lvl3pPr>
            <a:lvl4pPr marL="1524000" indent="-381000">
              <a:spcBef>
                <a:spcPts val="3800"/>
              </a:spcBef>
              <a:defRPr sz="2800"/>
            </a:lvl4pPr>
            <a:lvl5pPr marL="1905000" indent="-381000">
              <a:spcBef>
                <a:spcPts val="38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6718300" y="5092700"/>
            <a:ext cx="5334000" cy="3898900"/>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6718300" y="762000"/>
            <a:ext cx="5334000" cy="3898900"/>
          </a:xfrm>
          <a:prstGeom prst="rect">
            <a:avLst/>
          </a:prstGeom>
        </p:spPr>
        <p:txBody>
          <a:bodyPr lIns="91439" tIns="45719" rIns="91439" bIns="45719" anchor="t">
            <a:noAutofit/>
          </a:bodyPr>
          <a:lstStyle/>
          <a:p>
            <a:endParaRPr/>
          </a:p>
        </p:txBody>
      </p:sp>
      <p:sp>
        <p:nvSpPr>
          <p:cNvPr id="85" name="Image"/>
          <p:cNvSpPr>
            <a:spLocks noGrp="1"/>
          </p:cNvSpPr>
          <p:nvPr>
            <p:ph type="pic" sz="half" idx="15"/>
          </p:nvPr>
        </p:nvSpPr>
        <p:spPr>
          <a:xfrm>
            <a:off x="952500" y="762884"/>
            <a:ext cx="5334000" cy="8229601"/>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4"/>
          <a:srcRect/>
          <a:stretch>
            <a:fillRect/>
          </a:stretch>
        </a:blip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952500" y="406400"/>
            <a:ext cx="11099800" cy="2120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6311798" y="9245599"/>
            <a:ext cx="368504" cy="381001"/>
          </a:xfrm>
          <a:prstGeom prst="rect">
            <a:avLst/>
          </a:prstGeom>
          <a:ln w="12700">
            <a:miter lim="400000"/>
          </a:ln>
        </p:spPr>
        <p:txBody>
          <a:bodyPr wrap="none" lIns="50800" tIns="50800" rIns="50800" bIns="50800" anchor="b">
            <a:spAutoFit/>
          </a:bodyPr>
          <a:lstStyle>
            <a:lvl1pPr>
              <a:defRPr sz="18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p:titleStyle>
    <p:bodyStyle>
      <a:lvl1pPr marL="4572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1pPr>
      <a:lvl2pPr marL="9144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2pPr>
      <a:lvl3pPr marL="13716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3pPr>
      <a:lvl4pPr marL="18288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4pPr>
      <a:lvl5pPr marL="22860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5pPr>
      <a:lvl6pPr marL="27432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2004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6576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1148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0.m4a"/><Relationship Id="rId2" Type="http://schemas.openxmlformats.org/officeDocument/2006/relationships/audio" Target="../media/media10.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1.m4a"/><Relationship Id="rId2" Type="http://schemas.openxmlformats.org/officeDocument/2006/relationships/audio" Target="../media/media11.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2.m4a"/><Relationship Id="rId2"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3.m4a"/><Relationship Id="rId2" Type="http://schemas.openxmlformats.org/officeDocument/2006/relationships/audio" Target="../media/media13.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4.m4a"/><Relationship Id="rId2" Type="http://schemas.openxmlformats.org/officeDocument/2006/relationships/audio" Target="../media/media14.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5.m4a"/><Relationship Id="rId2" Type="http://schemas.openxmlformats.org/officeDocument/2006/relationships/audio" Target="../media/media15.m4a"/></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6.m4a"/><Relationship Id="rId2" Type="http://schemas.openxmlformats.org/officeDocument/2006/relationships/audio" Target="../media/media16.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hyperlink" Target="https://pip.pypa.io/en/stable/installing/" TargetMode="External"/><Relationship Id="rId5" Type="http://schemas.openxmlformats.org/officeDocument/2006/relationships/image" Target="../media/image2.png"/><Relationship Id="rId1" Type="http://schemas.microsoft.com/office/2007/relationships/media" Target="../media/media2.m4a"/><Relationship Id="rId2" Type="http://schemas.openxmlformats.org/officeDocument/2006/relationships/audio" Target="../media/media2.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3.m4a"/><Relationship Id="rId2"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ENTI_MEND"/>
          <p:cNvSpPr txBox="1">
            <a:spLocks noGrp="1"/>
          </p:cNvSpPr>
          <p:nvPr>
            <p:ph type="ctrTitle"/>
          </p:nvPr>
        </p:nvSpPr>
        <p:spPr>
          <a:xfrm>
            <a:off x="1270000" y="729307"/>
            <a:ext cx="10464800" cy="1556693"/>
          </a:xfrm>
          <a:prstGeom prst="rect">
            <a:avLst/>
          </a:prstGeom>
        </p:spPr>
        <p:txBody>
          <a:bodyPr/>
          <a:lstStyle/>
          <a:p>
            <a:r>
              <a:t>SENTI_MEND</a:t>
            </a:r>
          </a:p>
        </p:txBody>
      </p:sp>
      <p:sp>
        <p:nvSpPr>
          <p:cNvPr id="120" name="A recommender utility:    Motivation: Parent’s guide on kid’s books based on other parent’s feedback"/>
          <p:cNvSpPr txBox="1">
            <a:spLocks noGrp="1"/>
          </p:cNvSpPr>
          <p:nvPr>
            <p:ph type="subTitle" sz="quarter" idx="1"/>
          </p:nvPr>
        </p:nvSpPr>
        <p:spPr>
          <a:xfrm>
            <a:off x="1117600" y="3105150"/>
            <a:ext cx="10464800" cy="1130300"/>
          </a:xfrm>
          <a:prstGeom prst="rect">
            <a:avLst/>
          </a:prstGeom>
        </p:spPr>
        <p:txBody>
          <a:bodyPr>
            <a:normAutofit lnSpcReduction="10000"/>
          </a:bodyPr>
          <a:lstStyle/>
          <a:p>
            <a:pPr defTabSz="414781">
              <a:defRPr sz="2272"/>
            </a:pPr>
            <a:r>
              <a:t>A recommender utility:  </a:t>
            </a:r>
            <a:br/>
            <a:r>
              <a:t/>
            </a:r>
            <a:br/>
            <a:r>
              <a:t>Motivation: Parent’s guide on kid’s books based on other parent’s feedback</a:t>
            </a:r>
          </a:p>
        </p:txBody>
      </p:sp>
      <p:sp>
        <p:nvSpPr>
          <p:cNvPr id="121" name="Sentiment Based and Rating Based recommender"/>
          <p:cNvSpPr txBox="1"/>
          <p:nvPr/>
        </p:nvSpPr>
        <p:spPr>
          <a:xfrm>
            <a:off x="866013" y="4416424"/>
            <a:ext cx="10967975"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Sentiment Based and Rating Based recommender</a:t>
            </a:r>
          </a:p>
        </p:txBody>
      </p:sp>
      <p:sp>
        <p:nvSpPr>
          <p:cNvPr id="122" name="Members:…"/>
          <p:cNvSpPr txBox="1"/>
          <p:nvPr/>
        </p:nvSpPr>
        <p:spPr>
          <a:xfrm>
            <a:off x="4783728" y="5651499"/>
            <a:ext cx="3437345" cy="2209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Members:</a:t>
            </a:r>
          </a:p>
          <a:p>
            <a:pPr>
              <a:defRPr sz="3300"/>
            </a:pPr>
            <a:r>
              <a:t>Amitesh Shukla</a:t>
            </a:r>
          </a:p>
          <a:p>
            <a:pPr>
              <a:defRPr sz="3300"/>
            </a:pPr>
            <a:r>
              <a:t>Haibin Huang</a:t>
            </a:r>
          </a:p>
          <a:p>
            <a:pPr>
              <a:defRPr sz="3300"/>
            </a:pPr>
            <a:r>
              <a:t>Raymond Ordona</a:t>
            </a:r>
          </a:p>
        </p:txBody>
      </p:sp>
      <p:sp>
        <p:nvSpPr>
          <p:cNvPr id="123" name="Narrated by: Raymond Ordona"/>
          <p:cNvSpPr txBox="1"/>
          <p:nvPr/>
        </p:nvSpPr>
        <p:spPr>
          <a:xfrm>
            <a:off x="3110725" y="8175624"/>
            <a:ext cx="6783350"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Narrated by: Raymond Ordona</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3776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Sample Use Case"/>
          <p:cNvSpPr txBox="1">
            <a:spLocks noGrp="1"/>
          </p:cNvSpPr>
          <p:nvPr>
            <p:ph type="title"/>
          </p:nvPr>
        </p:nvSpPr>
        <p:spPr>
          <a:prstGeom prst="rect">
            <a:avLst/>
          </a:prstGeom>
        </p:spPr>
        <p:txBody>
          <a:bodyPr/>
          <a:lstStyle/>
          <a:p>
            <a:r>
              <a:rPr dirty="0"/>
              <a:t>Sample Use Case</a:t>
            </a:r>
          </a:p>
        </p:txBody>
      </p:sp>
      <p:sp>
        <p:nvSpPr>
          <p:cNvPr id="150" name="To add a book (simulating adding a book):…"/>
          <p:cNvSpPr txBox="1">
            <a:spLocks noGrp="1"/>
          </p:cNvSpPr>
          <p:nvPr>
            <p:ph type="body" idx="1"/>
          </p:nvPr>
        </p:nvSpPr>
        <p:spPr>
          <a:xfrm>
            <a:off x="736600" y="2489200"/>
            <a:ext cx="11377117" cy="6286500"/>
          </a:xfrm>
          <a:prstGeom prst="rect">
            <a:avLst/>
          </a:prstGeom>
        </p:spPr>
        <p:txBody>
          <a:bodyPr anchor="t"/>
          <a:lstStyle/>
          <a:p>
            <a:pPr>
              <a:defRPr sz="2600"/>
            </a:pPr>
            <a:r>
              <a:rPr dirty="0"/>
              <a:t>To add a book (simulating adding a book):</a:t>
            </a:r>
          </a:p>
          <a:p>
            <a:pPr marL="0" indent="0" defTabSz="457200">
              <a:spcBef>
                <a:spcPts val="0"/>
              </a:spcBef>
              <a:buSzTx/>
              <a:buNone/>
              <a:defRPr sz="1360">
                <a:solidFill>
                  <a:srgbClr val="24292E"/>
                </a:solidFill>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./senti_mend.py -a -t “This is a new book" -u "IamAuthor"  -k “Math” -n “This book teaches math for kids”</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lang="en-US" dirty="0" smtClean="0"/>
              <a:t>New Book Added</a:t>
            </a:r>
            <a:r>
              <a:rPr dirty="0" smtClean="0"/>
              <a:t>:</a:t>
            </a:r>
            <a:endParaRPr dirty="0"/>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Book Title: This is a new book</a:t>
            </a:r>
          </a:p>
          <a:p>
            <a:pPr marL="0" indent="0" defTabSz="457200">
              <a:spcBef>
                <a:spcPts val="0"/>
              </a:spcBef>
              <a:buSzTx/>
              <a:buNone/>
              <a:defRPr sz="1360">
                <a:latin typeface="Menlo"/>
                <a:ea typeface="Menlo"/>
                <a:cs typeface="Menlo"/>
                <a:sym typeface="Menlo"/>
              </a:defRPr>
            </a:pPr>
            <a:r>
              <a:rPr dirty="0"/>
              <a:t>           Author: IamAuthor</a:t>
            </a:r>
          </a:p>
          <a:p>
            <a:pPr marL="0" indent="0" defTabSz="457200">
              <a:spcBef>
                <a:spcPts val="0"/>
              </a:spcBef>
              <a:buSzTx/>
              <a:buNone/>
              <a:defRPr sz="1360">
                <a:latin typeface="Menlo"/>
                <a:ea typeface="Menlo"/>
                <a:cs typeface="Menlo"/>
                <a:sym typeface="Menlo"/>
              </a:defRPr>
            </a:pPr>
            <a:r>
              <a:rPr dirty="0"/>
              <a:t>         Category: Math</a:t>
            </a:r>
          </a:p>
          <a:p>
            <a:pPr marL="0" indent="0" defTabSz="457200">
              <a:spcBef>
                <a:spcPts val="0"/>
              </a:spcBef>
              <a:buSzTx/>
              <a:buNone/>
              <a:defRPr sz="1360">
                <a:latin typeface="Menlo"/>
                <a:ea typeface="Menlo"/>
                <a:cs typeface="Menlo"/>
                <a:sym typeface="Menlo"/>
              </a:defRPr>
            </a:pPr>
            <a:r>
              <a:rPr dirty="0"/>
              <a:t>      Description: This book teaches math for kids</a:t>
            </a:r>
          </a:p>
          <a:p>
            <a:pPr>
              <a:defRPr sz="2600"/>
            </a:pPr>
            <a:r>
              <a:rPr dirty="0"/>
              <a:t>To rate a book (simulating click-throughs and feedback):</a:t>
            </a:r>
          </a:p>
          <a:p>
            <a:pPr marL="0" indent="0" defTabSz="457200">
              <a:spcBef>
                <a:spcPts val="0"/>
              </a:spcBef>
              <a:buSzTx/>
              <a:buNone/>
              <a:defRPr sz="1360">
                <a:solidFill>
                  <a:srgbClr val="24292E"/>
                </a:solidFill>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./senti_mend.py -r 5 -t 244 -f "This is a good book to read" -u “GoodParent"</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User review recorded:</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Parent User: fee2785eff7af4 (Hashed)</a:t>
            </a:r>
          </a:p>
          <a:p>
            <a:pPr marL="0" indent="0" defTabSz="457200">
              <a:spcBef>
                <a:spcPts val="0"/>
              </a:spcBef>
              <a:buSzTx/>
              <a:buNone/>
              <a:defRPr sz="1360">
                <a:latin typeface="Menlo"/>
                <a:ea typeface="Menlo"/>
                <a:cs typeface="Menlo"/>
                <a:sym typeface="Menlo"/>
              </a:defRPr>
            </a:pPr>
            <a:r>
              <a:rPr dirty="0"/>
              <a:t>       Book Title: Greek Myths for Young Children</a:t>
            </a:r>
          </a:p>
          <a:p>
            <a:pPr marL="0" indent="0" defTabSz="457200">
              <a:spcBef>
                <a:spcPts val="0"/>
              </a:spcBef>
              <a:buSzTx/>
              <a:buNone/>
              <a:defRPr sz="1360">
                <a:latin typeface="Menlo"/>
                <a:ea typeface="Menlo"/>
                <a:cs typeface="Menlo"/>
                <a:sym typeface="Menlo"/>
              </a:defRPr>
            </a:pPr>
            <a:r>
              <a:rPr dirty="0"/>
              <a:t>             Rate: 5</a:t>
            </a:r>
          </a:p>
          <a:p>
            <a:pPr marL="0" indent="0" defTabSz="457200">
              <a:spcBef>
                <a:spcPts val="0"/>
              </a:spcBef>
              <a:buSzTx/>
              <a:buNone/>
              <a:defRPr sz="1360">
                <a:latin typeface="Menlo"/>
                <a:ea typeface="Menlo"/>
                <a:cs typeface="Menlo"/>
                <a:sym typeface="Menlo"/>
              </a:defRPr>
            </a:pPr>
            <a:r>
              <a:rPr dirty="0"/>
              <a:t>         Feedback: This is a good book to read</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3661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ample Use Case"/>
          <p:cNvSpPr txBox="1">
            <a:spLocks noGrp="1"/>
          </p:cNvSpPr>
          <p:nvPr>
            <p:ph type="title"/>
          </p:nvPr>
        </p:nvSpPr>
        <p:spPr>
          <a:prstGeom prst="rect">
            <a:avLst/>
          </a:prstGeom>
        </p:spPr>
        <p:txBody>
          <a:bodyPr/>
          <a:lstStyle/>
          <a:p>
            <a:r>
              <a:t>Sample Use Case</a:t>
            </a:r>
          </a:p>
        </p:txBody>
      </p:sp>
      <p:sp>
        <p:nvSpPr>
          <p:cNvPr id="153" name="Evaluating the Recommender:…"/>
          <p:cNvSpPr txBox="1">
            <a:spLocks noGrp="1"/>
          </p:cNvSpPr>
          <p:nvPr>
            <p:ph type="body" idx="1"/>
          </p:nvPr>
        </p:nvSpPr>
        <p:spPr>
          <a:xfrm>
            <a:off x="952500" y="2324100"/>
            <a:ext cx="11099800" cy="6286500"/>
          </a:xfrm>
          <a:prstGeom prst="rect">
            <a:avLst/>
          </a:prstGeom>
        </p:spPr>
        <p:txBody>
          <a:bodyPr anchor="t"/>
          <a:lstStyle/>
          <a:p>
            <a:pPr>
              <a:defRPr sz="2600"/>
            </a:pPr>
            <a:r>
              <a:rPr dirty="0"/>
              <a:t>Evaluating the Recommender:</a:t>
            </a:r>
          </a:p>
          <a:p>
            <a:pPr marL="0" indent="0" defTabSz="457200">
              <a:spcBef>
                <a:spcPts val="0"/>
              </a:spcBef>
              <a:buSzTx/>
              <a:buNone/>
              <a:defRPr sz="1360">
                <a:solidFill>
                  <a:srgbClr val="24292E"/>
                </a:solidFill>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./senti_mend.py </a:t>
            </a:r>
            <a:r>
              <a:rPr dirty="0" smtClean="0"/>
              <a:t>-</a:t>
            </a:r>
            <a:r>
              <a:rPr lang="en-US" dirty="0" smtClean="0"/>
              <a:t>e</a:t>
            </a:r>
            <a:endParaRPr dirty="0"/>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Precision-Recall analysis  ...</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S E N T I M E N T</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POS          NEG</a:t>
            </a:r>
          </a:p>
          <a:p>
            <a:pPr marL="0" indent="0" defTabSz="457200">
              <a:spcBef>
                <a:spcPts val="0"/>
              </a:spcBef>
              <a:buSzTx/>
              <a:buNone/>
              <a:defRPr sz="1360">
                <a:latin typeface="Menlo"/>
                <a:ea typeface="Menlo"/>
                <a:cs typeface="Menlo"/>
                <a:sym typeface="Menlo"/>
              </a:defRPr>
            </a:pPr>
            <a:r>
              <a:rPr dirty="0"/>
              <a:t>S        ----------------------------------</a:t>
            </a:r>
          </a:p>
          <a:p>
            <a:pPr marL="0" indent="0" defTabSz="457200">
              <a:spcBef>
                <a:spcPts val="0"/>
              </a:spcBef>
              <a:buSzTx/>
              <a:buNone/>
              <a:defRPr sz="1360">
                <a:latin typeface="Menlo"/>
                <a:ea typeface="Menlo"/>
                <a:cs typeface="Menlo"/>
                <a:sym typeface="Menlo"/>
              </a:defRPr>
            </a:pPr>
            <a:r>
              <a:rPr dirty="0"/>
              <a:t>C   POS        296    |      19</a:t>
            </a:r>
          </a:p>
          <a:p>
            <a:pPr marL="0" indent="0" defTabSz="457200">
              <a:spcBef>
                <a:spcPts val="0"/>
              </a:spcBef>
              <a:buSzTx/>
              <a:buNone/>
              <a:defRPr sz="1360">
                <a:latin typeface="Menlo"/>
                <a:ea typeface="Menlo"/>
                <a:cs typeface="Menlo"/>
                <a:sym typeface="Menlo"/>
              </a:defRPr>
            </a:pPr>
            <a:r>
              <a:rPr dirty="0"/>
              <a:t>O        ----------------------------------</a:t>
            </a:r>
          </a:p>
          <a:p>
            <a:pPr marL="0" indent="0" defTabSz="457200">
              <a:spcBef>
                <a:spcPts val="0"/>
              </a:spcBef>
              <a:buSzTx/>
              <a:buNone/>
              <a:defRPr sz="1360">
                <a:latin typeface="Menlo"/>
                <a:ea typeface="Menlo"/>
                <a:cs typeface="Menlo"/>
                <a:sym typeface="Menlo"/>
              </a:defRPr>
            </a:pPr>
            <a:r>
              <a:rPr dirty="0"/>
              <a:t>R   NEG          7    |      14</a:t>
            </a:r>
          </a:p>
          <a:p>
            <a:pPr marL="0" indent="0" defTabSz="457200">
              <a:spcBef>
                <a:spcPts val="0"/>
              </a:spcBef>
              <a:buSzTx/>
              <a:buNone/>
              <a:defRPr sz="1360">
                <a:latin typeface="Menlo"/>
                <a:ea typeface="Menlo"/>
                <a:cs typeface="Menlo"/>
                <a:sym typeface="Menlo"/>
              </a:defRPr>
            </a:pPr>
            <a:r>
              <a:rPr dirty="0"/>
              <a:t>E        ----------------------------------</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Precision  :  0.98</a:t>
            </a:r>
          </a:p>
          <a:p>
            <a:pPr marL="0" indent="0" defTabSz="457200">
              <a:spcBef>
                <a:spcPts val="0"/>
              </a:spcBef>
              <a:buSzTx/>
              <a:buNone/>
              <a:defRPr sz="1360">
                <a:latin typeface="Menlo"/>
                <a:ea typeface="Menlo"/>
                <a:cs typeface="Menlo"/>
                <a:sym typeface="Menlo"/>
              </a:defRPr>
            </a:pPr>
            <a:r>
              <a:rPr dirty="0"/>
              <a:t>Recall     :  0.94</a:t>
            </a:r>
          </a:p>
          <a:p>
            <a:pPr marL="0" indent="0" defTabSz="457200">
              <a:spcBef>
                <a:spcPts val="0"/>
              </a:spcBef>
              <a:buSzTx/>
              <a:buNone/>
              <a:defRPr sz="1360">
                <a:latin typeface="Menlo"/>
                <a:ea typeface="Menlo"/>
                <a:cs typeface="Menlo"/>
                <a:sym typeface="Menlo"/>
              </a:defRPr>
            </a:pPr>
            <a:r>
              <a:rPr dirty="0"/>
              <a:t>F1-MEASURE :  0.96</a:t>
            </a:r>
            <a:br>
              <a:rPr dirty="0"/>
            </a:br>
            <a:endParaRPr dirty="0"/>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a:r>
            <a:br>
              <a:rPr dirty="0"/>
            </a:br>
            <a:r>
              <a:rPr sz="1660" dirty="0"/>
              <a:t>Now, Edit the senti_mend.conf and change algo=“vader” to algo=“swn” and rerun the command. See the result.</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2218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ample Use Case"/>
          <p:cNvSpPr txBox="1">
            <a:spLocks noGrp="1"/>
          </p:cNvSpPr>
          <p:nvPr>
            <p:ph type="title"/>
          </p:nvPr>
        </p:nvSpPr>
        <p:spPr>
          <a:prstGeom prst="rect">
            <a:avLst/>
          </a:prstGeom>
        </p:spPr>
        <p:txBody>
          <a:bodyPr/>
          <a:lstStyle/>
          <a:p>
            <a:r>
              <a:t>Sample Use Case</a:t>
            </a:r>
          </a:p>
        </p:txBody>
      </p:sp>
      <p:sp>
        <p:nvSpPr>
          <p:cNvPr id="156" name="$ ./senti_mend.py -e “We hope you liked our presentation. :)&quot;…"/>
          <p:cNvSpPr txBox="1">
            <a:spLocks noGrp="1"/>
          </p:cNvSpPr>
          <p:nvPr>
            <p:ph type="body" idx="1"/>
          </p:nvPr>
        </p:nvSpPr>
        <p:spPr>
          <a:prstGeom prst="rect">
            <a:avLst/>
          </a:prstGeom>
        </p:spPr>
        <p:txBody>
          <a:bodyPr anchor="t"/>
          <a:lstStyle/>
          <a:p>
            <a:pPr>
              <a:defRPr sz="2600"/>
            </a:pPr>
            <a:endParaRPr dirty="0"/>
          </a:p>
          <a:p>
            <a:pPr marL="0" indent="0" defTabSz="457200">
              <a:spcBef>
                <a:spcPts val="0"/>
              </a:spcBef>
              <a:buSzTx/>
              <a:buNone/>
              <a:defRPr sz="1360">
                <a:solidFill>
                  <a:srgbClr val="24292E"/>
                </a:solidFill>
                <a:latin typeface="Menlo"/>
                <a:ea typeface="Menlo"/>
                <a:cs typeface="Menlo"/>
                <a:sym typeface="Menlo"/>
              </a:defRPr>
            </a:pPr>
            <a:endParaRPr dirty="0"/>
          </a:p>
          <a:p>
            <a:pPr marL="0" indent="0" defTabSz="457200">
              <a:spcBef>
                <a:spcPts val="0"/>
              </a:spcBef>
              <a:buSzTx/>
              <a:buNone/>
              <a:defRPr sz="2260">
                <a:latin typeface="Menlo"/>
                <a:ea typeface="Menlo"/>
                <a:cs typeface="Menlo"/>
                <a:sym typeface="Menlo"/>
              </a:defRPr>
            </a:pPr>
            <a:r>
              <a:rPr dirty="0"/>
              <a:t>$ ./senti_mend.py </a:t>
            </a:r>
            <a:r>
              <a:rPr dirty="0" smtClean="0"/>
              <a:t>-</a:t>
            </a:r>
            <a:r>
              <a:rPr lang="en-US" dirty="0" smtClean="0"/>
              <a:t>p</a:t>
            </a:r>
            <a:r>
              <a:rPr dirty="0" smtClean="0"/>
              <a:t> </a:t>
            </a:r>
            <a:r>
              <a:rPr dirty="0"/>
              <a:t>“We hope you liked our presentation. :)"</a:t>
            </a:r>
          </a:p>
          <a:p>
            <a:pPr marL="0" indent="0" defTabSz="457200">
              <a:spcBef>
                <a:spcPts val="0"/>
              </a:spcBef>
              <a:buSzTx/>
              <a:buNone/>
              <a:defRPr sz="2260">
                <a:latin typeface="Menlo"/>
                <a:ea typeface="Menlo"/>
                <a:cs typeface="Menlo"/>
                <a:sym typeface="Menlo"/>
              </a:defRPr>
            </a:pPr>
            <a:endParaRPr dirty="0"/>
          </a:p>
          <a:p>
            <a:pPr marL="0" indent="0" defTabSz="457200">
              <a:spcBef>
                <a:spcPts val="0"/>
              </a:spcBef>
              <a:buSzTx/>
              <a:buNone/>
              <a:defRPr sz="2260">
                <a:latin typeface="Menlo"/>
                <a:ea typeface="Menlo"/>
                <a:cs typeface="Menlo"/>
                <a:sym typeface="Menlo"/>
              </a:defRPr>
            </a:pPr>
            <a:r>
              <a:rPr dirty="0"/>
              <a:t>Evaluating </a:t>
            </a:r>
            <a:r>
              <a:rPr lang="en-US" dirty="0" smtClean="0"/>
              <a:t>polarity </a:t>
            </a:r>
            <a:r>
              <a:rPr dirty="0" smtClean="0"/>
              <a:t>...</a:t>
            </a:r>
            <a:endParaRPr dirty="0"/>
          </a:p>
          <a:p>
            <a:pPr marL="0" indent="0" defTabSz="457200">
              <a:spcBef>
                <a:spcPts val="0"/>
              </a:spcBef>
              <a:buSzTx/>
              <a:buNone/>
              <a:defRPr sz="2260">
                <a:latin typeface="Menlo"/>
                <a:ea typeface="Menlo"/>
                <a:cs typeface="Menlo"/>
                <a:sym typeface="Menlo"/>
              </a:defRPr>
            </a:pPr>
            <a:endParaRPr dirty="0"/>
          </a:p>
          <a:p>
            <a:pPr marL="0" indent="0" defTabSz="457200">
              <a:spcBef>
                <a:spcPts val="0"/>
              </a:spcBef>
              <a:buSzTx/>
              <a:buNone/>
              <a:defRPr sz="2260">
                <a:latin typeface="Menlo"/>
                <a:ea typeface="Menlo"/>
                <a:cs typeface="Menlo"/>
                <a:sym typeface="Menlo"/>
              </a:defRPr>
            </a:pPr>
            <a:r>
              <a:rPr dirty="0"/>
              <a:t>Positive</a:t>
            </a:r>
          </a:p>
        </p:txBody>
      </p:sp>
      <p:pic>
        <p:nvPicPr>
          <p:cNvPr id="7" name="Sound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2578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NLP Features"/>
          <p:cNvSpPr txBox="1">
            <a:spLocks noGrp="1"/>
          </p:cNvSpPr>
          <p:nvPr>
            <p:ph type="title"/>
          </p:nvPr>
        </p:nvSpPr>
        <p:spPr>
          <a:prstGeom prst="rect">
            <a:avLst/>
          </a:prstGeom>
        </p:spPr>
        <p:txBody>
          <a:bodyPr/>
          <a:lstStyle/>
          <a:p>
            <a:r>
              <a:t>NLP Features</a:t>
            </a:r>
          </a:p>
        </p:txBody>
      </p:sp>
      <p:sp>
        <p:nvSpPr>
          <p:cNvPr id="159" name="Tokenizer…"/>
          <p:cNvSpPr txBox="1">
            <a:spLocks noGrp="1"/>
          </p:cNvSpPr>
          <p:nvPr>
            <p:ph type="body" idx="1"/>
          </p:nvPr>
        </p:nvSpPr>
        <p:spPr>
          <a:prstGeom prst="rect">
            <a:avLst/>
          </a:prstGeom>
        </p:spPr>
        <p:txBody>
          <a:bodyPr/>
          <a:lstStyle/>
          <a:p>
            <a:pPr marL="388620" indent="-388620" defTabSz="496570">
              <a:spcBef>
                <a:spcPts val="3500"/>
              </a:spcBef>
              <a:defRPr sz="3230"/>
            </a:pPr>
            <a:r>
              <a:t>Tokenizer</a:t>
            </a:r>
          </a:p>
          <a:p>
            <a:pPr marL="388620" indent="-388620" defTabSz="496570">
              <a:spcBef>
                <a:spcPts val="3500"/>
              </a:spcBef>
              <a:defRPr sz="3230"/>
            </a:pPr>
            <a:r>
              <a:t>Preprocessing (LowerCase, Unigram-Bigram)</a:t>
            </a:r>
          </a:p>
          <a:p>
            <a:pPr marL="388620" indent="-388620" defTabSz="496570">
              <a:spcBef>
                <a:spcPts val="3500"/>
              </a:spcBef>
              <a:defRPr sz="3230"/>
            </a:pPr>
            <a:r>
              <a:t>Part-of-Speach Tags</a:t>
            </a:r>
          </a:p>
          <a:p>
            <a:pPr marL="388620" indent="-388620" defTabSz="496570">
              <a:spcBef>
                <a:spcPts val="3500"/>
              </a:spcBef>
              <a:defRPr sz="3230"/>
            </a:pPr>
            <a:r>
              <a:t>Lemmatization</a:t>
            </a:r>
          </a:p>
          <a:p>
            <a:pPr marL="388620" indent="-388620" defTabSz="496570">
              <a:spcBef>
                <a:spcPts val="3500"/>
              </a:spcBef>
              <a:defRPr sz="3230"/>
            </a:pPr>
            <a:r>
              <a:t>Stemming</a:t>
            </a:r>
          </a:p>
          <a:p>
            <a:pPr marL="388620" indent="-388620" defTabSz="496570">
              <a:spcBef>
                <a:spcPts val="3500"/>
              </a:spcBef>
              <a:defRPr sz="3230"/>
            </a:pPr>
            <a:r>
              <a:t>Sentiment Scoring using SentiWorldNet lexicon</a:t>
            </a:r>
          </a:p>
          <a:p>
            <a:pPr marL="388620" indent="-388620" defTabSz="496570">
              <a:spcBef>
                <a:spcPts val="3500"/>
              </a:spcBef>
              <a:defRPr sz="3230"/>
            </a:pPr>
            <a:r>
              <a:t>Sentiment Scoring using Vader</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250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Score"/>
          <p:cNvSpPr txBox="1">
            <a:spLocks noGrp="1"/>
          </p:cNvSpPr>
          <p:nvPr>
            <p:ph type="title"/>
          </p:nvPr>
        </p:nvSpPr>
        <p:spPr>
          <a:prstGeom prst="rect">
            <a:avLst/>
          </a:prstGeom>
        </p:spPr>
        <p:txBody>
          <a:bodyPr/>
          <a:lstStyle/>
          <a:p>
            <a:r>
              <a:t>Score</a:t>
            </a:r>
          </a:p>
        </p:txBody>
      </p:sp>
      <p:sp>
        <p:nvSpPr>
          <p:cNvPr id="162" name="User Rating (between 1 to 5)…"/>
          <p:cNvSpPr txBox="1">
            <a:spLocks noGrp="1"/>
          </p:cNvSpPr>
          <p:nvPr>
            <p:ph type="body" sz="quarter" idx="1"/>
          </p:nvPr>
        </p:nvSpPr>
        <p:spPr>
          <a:xfrm>
            <a:off x="2402854" y="2349500"/>
            <a:ext cx="11099801" cy="2120900"/>
          </a:xfrm>
          <a:prstGeom prst="rect">
            <a:avLst/>
          </a:prstGeom>
        </p:spPr>
        <p:txBody>
          <a:bodyPr anchor="t"/>
          <a:lstStyle/>
          <a:p>
            <a:r>
              <a:t>User Rating (between 1 to 5)</a:t>
            </a:r>
          </a:p>
          <a:p>
            <a:r>
              <a:t>User Feedback (Sentiment Polarity)</a:t>
            </a:r>
          </a:p>
        </p:txBody>
      </p:sp>
      <p:sp>
        <p:nvSpPr>
          <p:cNvPr id="163" name="Polarity:  Positive = Positive / ( Positive + Negative )…"/>
          <p:cNvSpPr txBox="1"/>
          <p:nvPr/>
        </p:nvSpPr>
        <p:spPr>
          <a:xfrm>
            <a:off x="843711" y="4724400"/>
            <a:ext cx="11317378" cy="1270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Polarity:  Positive = Positive / ( Positive + Negative )</a:t>
            </a:r>
          </a:p>
          <a:p>
            <a:pPr algn="l"/>
            <a:r>
              <a:t>               Positive = {0,1}</a:t>
            </a:r>
          </a:p>
        </p:txBody>
      </p:sp>
      <p:sp>
        <p:nvSpPr>
          <p:cNvPr id="164" name="Scale to (1-5) :  Positive = Positive * 20"/>
          <p:cNvSpPr txBox="1"/>
          <p:nvPr/>
        </p:nvSpPr>
        <p:spPr>
          <a:xfrm>
            <a:off x="866609" y="6248400"/>
            <a:ext cx="8452182"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Scale to (1-5) :  Positive = Positive * 20</a:t>
            </a:r>
          </a:p>
        </p:txBody>
      </p:sp>
      <p:sp>
        <p:nvSpPr>
          <p:cNvPr id="165" name="Score:  average ( Rating + Scaled Positive Polarity )"/>
          <p:cNvSpPr txBox="1"/>
          <p:nvPr/>
        </p:nvSpPr>
        <p:spPr>
          <a:xfrm>
            <a:off x="745908" y="7327899"/>
            <a:ext cx="11258983"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Score:  average ( Rating + Scaled Positive Polarity )</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232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7" name="Table"/>
          <p:cNvGraphicFramePr/>
          <p:nvPr/>
        </p:nvGraphicFramePr>
        <p:xfrm>
          <a:off x="2766764" y="2425716"/>
          <a:ext cx="7471266" cy="2942526"/>
        </p:xfrm>
        <a:graphic>
          <a:graphicData uri="http://schemas.openxmlformats.org/drawingml/2006/table">
            <a:tbl>
              <a:tblPr firstRow="1" firstCol="1">
                <a:tableStyleId>{4C3C2611-4C71-4FC5-86AE-919BDF0F9419}</a:tableStyleId>
              </a:tblPr>
              <a:tblGrid>
                <a:gridCol w="1245211"/>
                <a:gridCol w="1245211"/>
                <a:gridCol w="1245211"/>
                <a:gridCol w="1245211"/>
                <a:gridCol w="1245211"/>
                <a:gridCol w="1245211"/>
              </a:tblGrid>
              <a:tr h="490421">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Book1</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Book2</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Book3</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Book4</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Book5</a:t>
                      </a: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Parent1</a:t>
                      </a: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3</a:t>
                      </a:r>
                    </a:p>
                  </a:txBody>
                  <a:tcPr marL="50800" marR="50800" marT="50800" marB="50800" anchor="ctr" horzOverflow="overflow"/>
                </a:tc>
                <a:tc>
                  <a:txBody>
                    <a:bodyPr/>
                    <a:lstStyle/>
                    <a:p>
                      <a:pPr defTabSz="914400">
                        <a:defRPr sz="1600"/>
                      </a:pPr>
                      <a:endParaRP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Parent2</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c>
                  <a:txBody>
                    <a:bodyPr/>
                    <a:lstStyle/>
                    <a:p>
                      <a:pPr defTabSz="914400">
                        <a:defRPr>
                          <a:solidFill>
                            <a:srgbClr val="000000"/>
                          </a:solidFill>
                        </a:defRPr>
                      </a:pPr>
                      <a:r>
                        <a:rPr sz="1600">
                          <a:solidFill>
                            <a:srgbClr val="FFFFFF"/>
                          </a:solidFill>
                        </a:rPr>
                        <a:t>5</a:t>
                      </a:r>
                    </a:p>
                  </a:txBody>
                  <a:tcPr marL="50800" marR="50800" marT="50800" marB="50800" anchor="ctr" horzOverflow="overflow"/>
                </a:tc>
                <a:tc>
                  <a:txBody>
                    <a:bodyPr/>
                    <a:lstStyle/>
                    <a:p>
                      <a:pPr defTabSz="914400">
                        <a:defRPr>
                          <a:solidFill>
                            <a:srgbClr val="000000"/>
                          </a:solidFill>
                        </a:defRPr>
                      </a:pPr>
                      <a:r>
                        <a:rPr sz="1600">
                          <a:solidFill>
                            <a:srgbClr val="FFFFFF"/>
                          </a:solidFill>
                        </a:rPr>
                        <a:t>5</a:t>
                      </a:r>
                    </a:p>
                  </a:txBody>
                  <a:tcPr marL="50800" marR="50800" marT="50800" marB="50800" anchor="ctr" horzOverflow="overflow"/>
                </a:tc>
                <a:tc>
                  <a:txBody>
                    <a:bodyPr/>
                    <a:lstStyle/>
                    <a:p>
                      <a:pPr defTabSz="914400">
                        <a:defRPr sz="1600"/>
                      </a:pPr>
                      <a:endParaRP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Parent3</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Parent4</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5</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Parent5</a:t>
                      </a:r>
                    </a:p>
                  </a:txBody>
                  <a:tcPr marL="50800" marR="50800" marT="50800" marB="50800" anchor="ctr" horzOverflow="overflow">
                    <a:solidFill>
                      <a:schemeClr val="accent5">
                        <a:hueOff val="100859"/>
                        <a:satOff val="-13629"/>
                        <a:lumOff val="23879"/>
                      </a:schemeClr>
                    </a:solidFill>
                  </a:tcPr>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r>
            </a:tbl>
          </a:graphicData>
        </a:graphic>
      </p:graphicFrame>
      <p:sp>
        <p:nvSpPr>
          <p:cNvPr id="168" name="4"/>
          <p:cNvSpPr/>
          <p:nvPr/>
        </p:nvSpPr>
        <p:spPr>
          <a:xfrm>
            <a:off x="5763964" y="2954523"/>
            <a:ext cx="360711" cy="391469"/>
          </a:xfrm>
          <a:prstGeom prst="roundRect">
            <a:avLst>
              <a:gd name="adj" fmla="val 16279"/>
            </a:avLst>
          </a:prstGeom>
          <a:solidFill>
            <a:schemeClr val="accent4"/>
          </a:soli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500">
                <a:effectLst>
                  <a:outerShdw blurRad="25400" dist="23998" dir="2700000" rotWithShape="0">
                    <a:srgbClr val="000000">
                      <a:alpha val="31034"/>
                    </a:srgbClr>
                  </a:outerShdw>
                </a:effectLst>
              </a:defRPr>
            </a:lvl1pPr>
          </a:lstStyle>
          <a:p>
            <a:r>
              <a:t>4</a:t>
            </a:r>
          </a:p>
        </p:txBody>
      </p:sp>
      <p:sp>
        <p:nvSpPr>
          <p:cNvPr id="169" name="4"/>
          <p:cNvSpPr/>
          <p:nvPr/>
        </p:nvSpPr>
        <p:spPr>
          <a:xfrm>
            <a:off x="5763964" y="3424423"/>
            <a:ext cx="360711" cy="391469"/>
          </a:xfrm>
          <a:prstGeom prst="roundRect">
            <a:avLst>
              <a:gd name="adj" fmla="val 16279"/>
            </a:avLst>
          </a:prstGeom>
          <a:solidFill>
            <a:schemeClr val="accent4"/>
          </a:soli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500">
                <a:effectLst>
                  <a:outerShdw blurRad="25400" dist="23998" dir="2700000" rotWithShape="0">
                    <a:srgbClr val="000000">
                      <a:alpha val="31034"/>
                    </a:srgbClr>
                  </a:outerShdw>
                </a:effectLst>
              </a:defRPr>
            </a:lvl1pPr>
          </a:lstStyle>
          <a:p>
            <a:r>
              <a:t>4</a:t>
            </a:r>
          </a:p>
        </p:txBody>
      </p:sp>
      <p:sp>
        <p:nvSpPr>
          <p:cNvPr id="170" name="4"/>
          <p:cNvSpPr/>
          <p:nvPr/>
        </p:nvSpPr>
        <p:spPr>
          <a:xfrm>
            <a:off x="4506664" y="29545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4</a:t>
            </a:r>
          </a:p>
        </p:txBody>
      </p:sp>
      <p:sp>
        <p:nvSpPr>
          <p:cNvPr id="171" name="4"/>
          <p:cNvSpPr/>
          <p:nvPr/>
        </p:nvSpPr>
        <p:spPr>
          <a:xfrm>
            <a:off x="8303964" y="43896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4</a:t>
            </a:r>
          </a:p>
        </p:txBody>
      </p:sp>
      <p:sp>
        <p:nvSpPr>
          <p:cNvPr id="172" name="4"/>
          <p:cNvSpPr/>
          <p:nvPr/>
        </p:nvSpPr>
        <p:spPr>
          <a:xfrm>
            <a:off x="9497764" y="43896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4</a:t>
            </a:r>
          </a:p>
        </p:txBody>
      </p:sp>
      <p:sp>
        <p:nvSpPr>
          <p:cNvPr id="173" name="5"/>
          <p:cNvSpPr/>
          <p:nvPr/>
        </p:nvSpPr>
        <p:spPr>
          <a:xfrm>
            <a:off x="5763964" y="4389623"/>
            <a:ext cx="360711" cy="391469"/>
          </a:xfrm>
          <a:prstGeom prst="roundRect">
            <a:avLst>
              <a:gd name="adj" fmla="val 16279"/>
            </a:avLst>
          </a:prstGeom>
          <a:solidFill>
            <a:schemeClr val="accent4"/>
          </a:soli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500">
                <a:effectLst>
                  <a:outerShdw blurRad="25400" dist="23998" dir="2700000" rotWithShape="0">
                    <a:srgbClr val="000000">
                      <a:alpha val="31034"/>
                    </a:srgbClr>
                  </a:outerShdw>
                </a:effectLst>
              </a:defRPr>
            </a:lvl1pPr>
          </a:lstStyle>
          <a:p>
            <a:r>
              <a:t>5</a:t>
            </a:r>
          </a:p>
        </p:txBody>
      </p:sp>
      <p:sp>
        <p:nvSpPr>
          <p:cNvPr id="174" name="5"/>
          <p:cNvSpPr/>
          <p:nvPr/>
        </p:nvSpPr>
        <p:spPr>
          <a:xfrm>
            <a:off x="7021264" y="34244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5</a:t>
            </a:r>
          </a:p>
        </p:txBody>
      </p:sp>
      <p:sp>
        <p:nvSpPr>
          <p:cNvPr id="175" name="5"/>
          <p:cNvSpPr/>
          <p:nvPr/>
        </p:nvSpPr>
        <p:spPr>
          <a:xfrm>
            <a:off x="8278564" y="34244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5</a:t>
            </a:r>
          </a:p>
        </p:txBody>
      </p:sp>
      <p:sp>
        <p:nvSpPr>
          <p:cNvPr id="176" name="2"/>
          <p:cNvSpPr/>
          <p:nvPr/>
        </p:nvSpPr>
        <p:spPr>
          <a:xfrm>
            <a:off x="8278564" y="2954523"/>
            <a:ext cx="360711" cy="391469"/>
          </a:xfrm>
          <a:prstGeom prst="roundRect">
            <a:avLst>
              <a:gd name="adj" fmla="val 16279"/>
            </a:avLst>
          </a:prstGeom>
          <a:gradFill>
            <a:gsLst>
              <a:gs pos="0">
                <a:schemeClr val="accent1"/>
              </a:gs>
              <a:gs pos="100000">
                <a:schemeClr val="accent1">
                  <a:hueOff val="321133"/>
                  <a:satOff val="-12043"/>
                  <a:lumOff val="-7113"/>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500">
                <a:effectLst>
                  <a:outerShdw blurRad="25400" dist="23998" dir="2700000" rotWithShape="0">
                    <a:srgbClr val="000000">
                      <a:alpha val="31034"/>
                    </a:srgbClr>
                  </a:outerShdw>
                </a:effectLst>
              </a:defRPr>
            </a:lvl1pPr>
          </a:lstStyle>
          <a:p>
            <a:r>
              <a:t>2</a:t>
            </a:r>
          </a:p>
        </p:txBody>
      </p:sp>
      <p:sp>
        <p:nvSpPr>
          <p:cNvPr id="177" name="Selecting Related Books"/>
          <p:cNvSpPr txBox="1"/>
          <p:nvPr/>
        </p:nvSpPr>
        <p:spPr>
          <a:xfrm>
            <a:off x="883157" y="384758"/>
            <a:ext cx="11238485"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8000"/>
            </a:lvl1pPr>
          </a:lstStyle>
          <a:p>
            <a:r>
              <a:t>Selecting Related Books</a:t>
            </a:r>
          </a:p>
        </p:txBody>
      </p:sp>
      <p:sp>
        <p:nvSpPr>
          <p:cNvPr id="178" name="Line"/>
          <p:cNvSpPr/>
          <p:nvPr/>
        </p:nvSpPr>
        <p:spPr>
          <a:xfrm>
            <a:off x="6167239" y="3597037"/>
            <a:ext cx="8114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79" name="Line"/>
          <p:cNvSpPr/>
          <p:nvPr/>
        </p:nvSpPr>
        <p:spPr>
          <a:xfrm>
            <a:off x="4909939" y="3150257"/>
            <a:ext cx="8114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0" name="Line"/>
          <p:cNvSpPr/>
          <p:nvPr/>
        </p:nvSpPr>
        <p:spPr>
          <a:xfrm>
            <a:off x="7424539" y="3620157"/>
            <a:ext cx="8114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1" name="Line"/>
          <p:cNvSpPr/>
          <p:nvPr/>
        </p:nvSpPr>
        <p:spPr>
          <a:xfrm>
            <a:off x="8675489" y="4599533"/>
            <a:ext cx="8114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2" name="Line"/>
          <p:cNvSpPr/>
          <p:nvPr/>
        </p:nvSpPr>
        <p:spPr>
          <a:xfrm>
            <a:off x="6167239" y="4599533"/>
            <a:ext cx="20941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3" name="Line"/>
          <p:cNvSpPr/>
          <p:nvPr/>
        </p:nvSpPr>
        <p:spPr>
          <a:xfrm>
            <a:off x="5919589" y="3907023"/>
            <a:ext cx="1" cy="391469"/>
          </a:xfrm>
          <a:prstGeom prst="line">
            <a:avLst/>
          </a:prstGeom>
          <a:ln w="25400">
            <a:solidFill>
              <a:schemeClr val="accent6">
                <a:hueOff val="105381"/>
                <a:satOff val="14341"/>
                <a:lumOff val="10801"/>
              </a:schemeClr>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4" name="Parent5 clicks on Book2…"/>
          <p:cNvSpPr txBox="1"/>
          <p:nvPr/>
        </p:nvSpPr>
        <p:spPr>
          <a:xfrm>
            <a:off x="2428836" y="5742173"/>
            <a:ext cx="7660311" cy="3594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100"/>
            </a:pPr>
            <a:r>
              <a:t>Parent5 clicks on </a:t>
            </a:r>
            <a:r>
              <a:rPr>
                <a:solidFill>
                  <a:srgbClr val="FF40FF"/>
                </a:solidFill>
              </a:rPr>
              <a:t>Book2</a:t>
            </a:r>
          </a:p>
          <a:p>
            <a:pPr algn="l">
              <a:defRPr sz="2100"/>
            </a:pPr>
            <a:r>
              <a:rPr>
                <a:solidFill>
                  <a:srgbClr val="FF40FF"/>
                </a:solidFill>
              </a:rPr>
              <a:t>Book2</a:t>
            </a:r>
            <a:r>
              <a:t> has been rated high by Parent1, Parent2, Parent4</a:t>
            </a:r>
          </a:p>
          <a:p>
            <a:pPr algn="l">
              <a:defRPr sz="2100"/>
            </a:pPr>
            <a:r>
              <a:t>Parent1 also rated </a:t>
            </a:r>
            <a:r>
              <a:rPr>
                <a:solidFill>
                  <a:srgbClr val="00F900"/>
                </a:solidFill>
              </a:rPr>
              <a:t>Book1 </a:t>
            </a:r>
            <a:r>
              <a:t>high</a:t>
            </a:r>
          </a:p>
          <a:p>
            <a:pPr algn="l">
              <a:defRPr sz="2100"/>
            </a:pPr>
            <a:r>
              <a:t>Parent2 also rated </a:t>
            </a:r>
            <a:r>
              <a:rPr>
                <a:solidFill>
                  <a:srgbClr val="00F900"/>
                </a:solidFill>
              </a:rPr>
              <a:t>Book3</a:t>
            </a:r>
            <a:r>
              <a:t> and </a:t>
            </a:r>
            <a:r>
              <a:rPr>
                <a:solidFill>
                  <a:srgbClr val="00F900"/>
                </a:solidFill>
              </a:rPr>
              <a:t>Book4</a:t>
            </a:r>
            <a:r>
              <a:t> high</a:t>
            </a:r>
          </a:p>
          <a:p>
            <a:pPr algn="l">
              <a:defRPr sz="2100"/>
            </a:pPr>
            <a:r>
              <a:t>Parent4 also rated </a:t>
            </a:r>
            <a:r>
              <a:rPr>
                <a:solidFill>
                  <a:srgbClr val="00F900"/>
                </a:solidFill>
              </a:rPr>
              <a:t>Book4</a:t>
            </a:r>
            <a:r>
              <a:t> and </a:t>
            </a:r>
            <a:r>
              <a:rPr>
                <a:solidFill>
                  <a:srgbClr val="00F900"/>
                </a:solidFill>
              </a:rPr>
              <a:t>Book5</a:t>
            </a:r>
            <a:r>
              <a:t> high</a:t>
            </a:r>
          </a:p>
          <a:p>
            <a:pPr algn="l">
              <a:defRPr sz="2100"/>
            </a:pPr>
            <a:endParaRPr/>
          </a:p>
          <a:p>
            <a:pPr algn="l">
              <a:defRPr sz="2100"/>
            </a:pPr>
            <a:r>
              <a:t>Therefore: </a:t>
            </a:r>
            <a:r>
              <a:rPr>
                <a:solidFill>
                  <a:srgbClr val="00F900"/>
                </a:solidFill>
              </a:rPr>
              <a:t>Book1, Book3, Book4, Book5</a:t>
            </a:r>
            <a:r>
              <a:t> are rated high by </a:t>
            </a:r>
          </a:p>
          <a:p>
            <a:pPr algn="l">
              <a:defRPr sz="2100"/>
            </a:pPr>
            <a:r>
              <a:t>                 Parent1,Parent2,Parent4 who also rated </a:t>
            </a:r>
            <a:r>
              <a:rPr>
                <a:solidFill>
                  <a:srgbClr val="FF40FF"/>
                </a:solidFill>
              </a:rPr>
              <a:t>Book2 </a:t>
            </a:r>
            <a:r>
              <a:t>high.</a:t>
            </a:r>
          </a:p>
          <a:p>
            <a:pPr algn="l">
              <a:defRPr sz="2100"/>
            </a:pPr>
            <a:endParaRPr/>
          </a:p>
          <a:p>
            <a:pPr algn="l">
              <a:defRPr sz="2100"/>
            </a:pPr>
            <a:endParaRP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508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6" name="Table"/>
          <p:cNvGraphicFramePr/>
          <p:nvPr/>
        </p:nvGraphicFramePr>
        <p:xfrm>
          <a:off x="2766764" y="2425716"/>
          <a:ext cx="7471269" cy="2942525"/>
        </p:xfrm>
        <a:graphic>
          <a:graphicData uri="http://schemas.openxmlformats.org/drawingml/2006/table">
            <a:tbl>
              <a:tblPr firstRow="1">
                <a:tableStyleId>{4C3C2611-4C71-4FC5-86AE-919BDF0F9419}</a:tableStyleId>
              </a:tblPr>
              <a:tblGrid>
                <a:gridCol w="2490423"/>
                <a:gridCol w="2490423"/>
                <a:gridCol w="2490423"/>
              </a:tblGrid>
              <a:tr h="588505">
                <a:tc>
                  <a:txBody>
                    <a:bodyPr/>
                    <a:lstStyle/>
                    <a:p>
                      <a:pPr defTabSz="914400">
                        <a:defRPr>
                          <a:solidFill>
                            <a:srgbClr val="000000"/>
                          </a:solidFill>
                        </a:defRPr>
                      </a:pPr>
                      <a:r>
                        <a:rPr sz="1600">
                          <a:solidFill>
                            <a:srgbClr val="FFFFFF"/>
                          </a:solidFill>
                        </a:rPr>
                        <a:t>Positive</a:t>
                      </a:r>
                    </a:p>
                  </a:txBody>
                  <a:tcPr marL="50800" marR="50800" marT="50800" marB="50800" anchor="ctr" horzOverflow="overflow"/>
                </a:tc>
                <a:tc>
                  <a:txBody>
                    <a:bodyPr/>
                    <a:lstStyle/>
                    <a:p>
                      <a:pPr defTabSz="914400">
                        <a:defRPr>
                          <a:solidFill>
                            <a:srgbClr val="000000"/>
                          </a:solidFill>
                        </a:defRPr>
                      </a:pPr>
                      <a:r>
                        <a:rPr sz="1600">
                          <a:solidFill>
                            <a:srgbClr val="FFFFFF"/>
                          </a:solidFill>
                        </a:rPr>
                        <a:t>Weighted Score</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a:t>
                      </a:r>
                    </a:p>
                  </a:txBody>
                  <a:tcPr marL="50800" marR="50800" marT="50800" marB="50800" anchor="ctr" horzOverflow="overflow"/>
                </a:tc>
              </a:tr>
              <a:tr h="588505">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Book1</a:t>
                      </a:r>
                    </a:p>
                  </a:txBody>
                  <a:tcPr marL="50800" marR="50800" marT="50800" marB="50800" anchor="ctr" horzOverflow="overflow"/>
                </a:tc>
              </a:tr>
              <a:tr h="588505">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Book3</a:t>
                      </a:r>
                    </a:p>
                  </a:txBody>
                  <a:tcPr marL="50800" marR="50800" marT="50800" marB="50800" anchor="ctr" horzOverflow="overflow"/>
                </a:tc>
              </a:tr>
              <a:tr h="588505">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Book5</a:t>
                      </a:r>
                    </a:p>
                  </a:txBody>
                  <a:tcPr marL="50800" marR="50800" marT="50800" marB="50800" anchor="ctr" horzOverflow="overflow"/>
                </a:tc>
              </a:tr>
              <a:tr h="588505">
                <a:tc>
                  <a:txBody>
                    <a:bodyPr/>
                    <a:lstStyle/>
                    <a:p>
                      <a:pPr defTabSz="914400">
                        <a:defRPr>
                          <a:solidFill>
                            <a:srgbClr val="000000"/>
                          </a:solidFill>
                        </a:defRPr>
                      </a:pPr>
                      <a:r>
                        <a:rPr sz="1600">
                          <a:solidFill>
                            <a:srgbClr val="FFFFFF"/>
                          </a:solidFill>
                        </a:rPr>
                        <a:t>2</a:t>
                      </a:r>
                    </a:p>
                  </a:txBody>
                  <a:tcPr marL="50800" marR="50800" marT="50800" marB="50800" anchor="ctr" horzOverflow="overflow"/>
                </a:tc>
                <a:tc>
                  <a:txBody>
                    <a:bodyPr/>
                    <a:lstStyle/>
                    <a:p>
                      <a:pPr defTabSz="914400">
                        <a:defRPr>
                          <a:solidFill>
                            <a:srgbClr val="000000"/>
                          </a:solidFill>
                        </a:defRPr>
                      </a:pPr>
                      <a:r>
                        <a:rPr sz="1600">
                          <a:solidFill>
                            <a:srgbClr val="FFFFFF"/>
                          </a:solidFill>
                        </a:rPr>
                        <a:t>0.6</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Book4</a:t>
                      </a:r>
                    </a:p>
                  </a:txBody>
                  <a:tcPr marL="50800" marR="50800" marT="50800" marB="50800" anchor="ctr" horzOverflow="overflow"/>
                </a:tc>
              </a:tr>
            </a:tbl>
          </a:graphicData>
        </a:graphic>
      </p:graphicFrame>
      <p:sp>
        <p:nvSpPr>
          <p:cNvPr id="187" name="Rank Related Books"/>
          <p:cNvSpPr txBox="1"/>
          <p:nvPr/>
        </p:nvSpPr>
        <p:spPr>
          <a:xfrm>
            <a:off x="1969770" y="499058"/>
            <a:ext cx="9319261"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8000"/>
            </a:lvl1pPr>
          </a:lstStyle>
          <a:p>
            <a:r>
              <a:t>Rank Related Books</a:t>
            </a:r>
          </a:p>
        </p:txBody>
      </p:sp>
      <p:sp>
        <p:nvSpPr>
          <p:cNvPr id="188" name="Related books: Book1, Book3, Book4, Book5…"/>
          <p:cNvSpPr txBox="1"/>
          <p:nvPr/>
        </p:nvSpPr>
        <p:spPr>
          <a:xfrm>
            <a:off x="1718970" y="5873750"/>
            <a:ext cx="10159290" cy="2959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100"/>
            </a:pPr>
            <a:r>
              <a:t>Related books: </a:t>
            </a:r>
            <a:r>
              <a:rPr>
                <a:solidFill>
                  <a:srgbClr val="00F900"/>
                </a:solidFill>
              </a:rPr>
              <a:t>Book1, Book3, Book4, Book5</a:t>
            </a:r>
          </a:p>
          <a:p>
            <a:pPr algn="l">
              <a:defRPr sz="2100"/>
            </a:pPr>
            <a:endParaRPr>
              <a:solidFill>
                <a:srgbClr val="00F900"/>
              </a:solidFill>
            </a:endParaRPr>
          </a:p>
          <a:p>
            <a:pPr algn="l">
              <a:defRPr sz="2100"/>
            </a:pPr>
            <a:r>
              <a:rPr>
                <a:solidFill>
                  <a:srgbClr val="FF40FF"/>
                </a:solidFill>
              </a:rPr>
              <a:t>Weighted Polarity: </a:t>
            </a:r>
            <a:r>
              <a:t> Positive &gt;=3,  Negative &lt; 3</a:t>
            </a:r>
          </a:p>
          <a:p>
            <a:pPr algn="l">
              <a:defRPr sz="2100"/>
            </a:pPr>
            <a:r>
              <a:rPr>
                <a:solidFill>
                  <a:srgbClr val="FF40FF"/>
                </a:solidFill>
              </a:rPr>
              <a:t>Weighted Score: </a:t>
            </a:r>
            <a:r>
              <a:t> Positive / (Positive + Negative ) = {0,1}</a:t>
            </a:r>
            <a:br/>
            <a:r>
              <a:t>                               </a:t>
            </a:r>
            <a:endParaRPr>
              <a:solidFill>
                <a:srgbClr val="00F900"/>
              </a:solidFill>
            </a:endParaRPr>
          </a:p>
          <a:p>
            <a:pPr algn="l">
              <a:defRPr sz="2100"/>
            </a:pPr>
            <a:r>
              <a:rPr>
                <a:solidFill>
                  <a:srgbClr val="00F900"/>
                </a:solidFill>
              </a:rPr>
              <a:t>Book1 </a:t>
            </a:r>
            <a:r>
              <a:t>has a score of 4 (1 positive ) </a:t>
            </a:r>
            <a:r>
              <a:rPr>
                <a:solidFill>
                  <a:srgbClr val="00F900"/>
                </a:solidFill>
              </a:rPr>
              <a:t>-&gt; Weighted Score: 1 / (1+0) = 1</a:t>
            </a:r>
          </a:p>
          <a:p>
            <a:pPr algn="l">
              <a:defRPr sz="2100"/>
            </a:pPr>
            <a:r>
              <a:rPr>
                <a:solidFill>
                  <a:srgbClr val="00F900"/>
                </a:solidFill>
              </a:rPr>
              <a:t>Book3 </a:t>
            </a:r>
            <a:r>
              <a:t>has a score of 5 (1 positive ) </a:t>
            </a:r>
            <a:r>
              <a:rPr>
                <a:solidFill>
                  <a:srgbClr val="00F900"/>
                </a:solidFill>
              </a:rPr>
              <a:t>-&gt; Weighted Score: 1 / (1+0) = 1</a:t>
            </a:r>
          </a:p>
          <a:p>
            <a:pPr algn="l">
              <a:defRPr sz="2100"/>
            </a:pPr>
            <a:r>
              <a:rPr>
                <a:solidFill>
                  <a:srgbClr val="00F900"/>
                </a:solidFill>
              </a:rPr>
              <a:t>Book4 </a:t>
            </a:r>
            <a:r>
              <a:t>has scores 2,5,4 (1 negative, 2 positives)</a:t>
            </a:r>
            <a:r>
              <a:rPr>
                <a:solidFill>
                  <a:srgbClr val="00F900"/>
                </a:solidFill>
              </a:rPr>
              <a:t> -&gt; Weighted Score: 2 / ( 2+1) = 0.6</a:t>
            </a:r>
          </a:p>
          <a:p>
            <a:pPr algn="l">
              <a:defRPr sz="2100"/>
            </a:pPr>
            <a:r>
              <a:rPr>
                <a:solidFill>
                  <a:srgbClr val="00F900"/>
                </a:solidFill>
              </a:rPr>
              <a:t>Book5 </a:t>
            </a:r>
            <a:r>
              <a:t>has a score of 4 (1 positive ) </a:t>
            </a:r>
            <a:r>
              <a:rPr>
                <a:solidFill>
                  <a:srgbClr val="00F900"/>
                </a:solidFill>
              </a:rPr>
              <a:t>-&gt; Weighted Score: 1/(1+0) = 1</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706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Installation"/>
          <p:cNvSpPr txBox="1">
            <a:spLocks noGrp="1"/>
          </p:cNvSpPr>
          <p:nvPr>
            <p:ph type="title"/>
          </p:nvPr>
        </p:nvSpPr>
        <p:spPr>
          <a:prstGeom prst="rect">
            <a:avLst/>
          </a:prstGeom>
        </p:spPr>
        <p:txBody>
          <a:bodyPr/>
          <a:lstStyle/>
          <a:p>
            <a:r>
              <a:t>Installation</a:t>
            </a:r>
          </a:p>
        </p:txBody>
      </p:sp>
      <p:sp>
        <p:nvSpPr>
          <p:cNvPr id="126" name="Install Python    Visit this site for install:         http://docs.python-guide.org/en/latest/starting/installation/…"/>
          <p:cNvSpPr txBox="1">
            <a:spLocks noGrp="1"/>
          </p:cNvSpPr>
          <p:nvPr>
            <p:ph type="body" idx="1"/>
          </p:nvPr>
        </p:nvSpPr>
        <p:spPr>
          <a:xfrm>
            <a:off x="952500" y="2597150"/>
            <a:ext cx="11099800" cy="6286500"/>
          </a:xfrm>
          <a:prstGeom prst="rect">
            <a:avLst/>
          </a:prstGeom>
        </p:spPr>
        <p:txBody>
          <a:bodyPr anchor="t"/>
          <a:lstStyle/>
          <a:p>
            <a:r>
              <a:t>Install Python </a:t>
            </a:r>
            <a:br/>
            <a:r>
              <a:t/>
            </a:r>
            <a:br/>
            <a:r>
              <a:rPr sz="2500"/>
              <a:t> Visit this site for install: </a:t>
            </a:r>
            <a:br>
              <a:rPr sz="2500"/>
            </a:br>
            <a:r>
              <a:rPr sz="2500"/>
              <a:t/>
            </a:r>
            <a:br>
              <a:rPr sz="2500"/>
            </a:br>
            <a:r>
              <a:rPr sz="2500"/>
              <a:t>      http://docs.python-guide.org/en/latest/starting/installation/</a:t>
            </a:r>
          </a:p>
          <a:p>
            <a:r>
              <a:t>Install pip</a:t>
            </a:r>
            <a:br/>
            <a:r>
              <a:t/>
            </a:r>
            <a:br/>
            <a:r>
              <a:rPr sz="2500"/>
              <a:t>Visit this site for install: </a:t>
            </a:r>
            <a:br>
              <a:rPr sz="2500"/>
            </a:br>
            <a:r>
              <a:rPr sz="2500"/>
              <a:t/>
            </a:r>
            <a:br>
              <a:rPr sz="2500"/>
            </a:br>
            <a:r>
              <a:rPr sz="2500"/>
              <a:t>      </a:t>
            </a:r>
            <a:r>
              <a:rPr sz="2500" u="sng">
                <a:hlinkClick r:id="rId4"/>
              </a:rPr>
              <a:t>https://pip.pypa.io/en/stable/installing/</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039600" y="8788400"/>
            <a:ext cx="812800" cy="812800"/>
          </a:xfrm>
          <a:prstGeom prst="rect">
            <a:avLst/>
          </a:prstGeom>
        </p:spPr>
      </p:pic>
    </p:spTree>
  </p:cSld>
  <p:clrMapOvr>
    <a:masterClrMapping/>
  </p:clrMapOvr>
  <p:transition spd="med" advTm="2596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Installation"/>
          <p:cNvSpPr txBox="1">
            <a:spLocks noGrp="1"/>
          </p:cNvSpPr>
          <p:nvPr>
            <p:ph type="title"/>
          </p:nvPr>
        </p:nvSpPr>
        <p:spPr>
          <a:prstGeom prst="rect">
            <a:avLst/>
          </a:prstGeom>
        </p:spPr>
        <p:txBody>
          <a:bodyPr/>
          <a:lstStyle/>
          <a:p>
            <a:r>
              <a:t>Installation</a:t>
            </a:r>
          </a:p>
        </p:txBody>
      </p:sp>
      <p:sp>
        <p:nvSpPr>
          <p:cNvPr id="129" name="Install Packages…"/>
          <p:cNvSpPr txBox="1">
            <a:spLocks noGrp="1"/>
          </p:cNvSpPr>
          <p:nvPr>
            <p:ph type="body" idx="1"/>
          </p:nvPr>
        </p:nvSpPr>
        <p:spPr>
          <a:prstGeom prst="rect">
            <a:avLst/>
          </a:prstGeom>
        </p:spPr>
        <p:txBody>
          <a:bodyPr anchor="t"/>
          <a:lstStyle/>
          <a:p>
            <a:r>
              <a:t>Install Packages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nltk  ( Minimum version: nltk (3.2.5)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twython ( Minimum version: twython (3.6.0)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sklearn-pandas ( Minimum version: sklearn-pandas (1.6.0)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subprocess32 ( Minimum version: subprocess32 (3.2.7)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pandas    ( Minimum version: pandas (0.20.3)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pandas-datareader  ( Minimum version: pandas-datareader (0.4.0)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numpy  ( Minimum version: numpy (1.13.3)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scipy ( Minimum version: scipy (1.0.0)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hashlib ( Minimum version: hashlib (20081119)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toml ( Minimum version: toml (0.9.3) )</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150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Installation"/>
          <p:cNvSpPr txBox="1">
            <a:spLocks noGrp="1"/>
          </p:cNvSpPr>
          <p:nvPr>
            <p:ph type="title"/>
          </p:nvPr>
        </p:nvSpPr>
        <p:spPr>
          <a:prstGeom prst="rect">
            <a:avLst/>
          </a:prstGeom>
        </p:spPr>
        <p:txBody>
          <a:bodyPr/>
          <a:lstStyle/>
          <a:p>
            <a:r>
              <a:rPr dirty="0"/>
              <a:t>Installation</a:t>
            </a:r>
          </a:p>
        </p:txBody>
      </p:sp>
      <p:sp>
        <p:nvSpPr>
          <p:cNvPr id="132" name="Download my_nltk.py and Execute  $ python my_nltk.py…"/>
          <p:cNvSpPr txBox="1">
            <a:spLocks noGrp="1"/>
          </p:cNvSpPr>
          <p:nvPr>
            <p:ph type="body" idx="1"/>
          </p:nvPr>
        </p:nvSpPr>
        <p:spPr>
          <a:prstGeom prst="rect">
            <a:avLst/>
          </a:prstGeom>
        </p:spPr>
        <p:txBody>
          <a:bodyPr anchor="t"/>
          <a:lstStyle/>
          <a:p>
            <a:r>
              <a:rPr dirty="0"/>
              <a:t>Download my_nltk.py and Execute</a:t>
            </a:r>
            <a:br>
              <a:rPr dirty="0"/>
            </a:br>
            <a:r>
              <a:rPr dirty="0"/>
              <a:t/>
            </a:r>
            <a:br>
              <a:rPr dirty="0"/>
            </a:br>
            <a:r>
              <a:rPr sz="1600" dirty="0">
                <a:latin typeface="Menlo"/>
                <a:ea typeface="Menlo"/>
                <a:cs typeface="Menlo"/>
                <a:sym typeface="Menlo"/>
              </a:rPr>
              <a:t>$ python my_nltk.py</a:t>
            </a:r>
          </a:p>
          <a:p>
            <a:r>
              <a:rPr dirty="0"/>
              <a:t>Download senti_mend.py and senti_mend.conf</a:t>
            </a:r>
          </a:p>
          <a:p>
            <a:r>
              <a:rPr dirty="0"/>
              <a:t>Download Dataset.txt and Final_Feedback.txt</a:t>
            </a:r>
            <a:br>
              <a:rPr dirty="0"/>
            </a:br>
            <a:r>
              <a:rPr dirty="0"/>
              <a:t/>
            </a:r>
            <a:br>
              <a:rPr dirty="0"/>
            </a:br>
            <a:r>
              <a:rPr dirty="0"/>
              <a:t>Download site: https://</a:t>
            </a:r>
            <a:r>
              <a:rPr dirty="0" smtClean="0"/>
              <a:t>github.com/rmordona/myrepo/tree/master/cs410/</a:t>
            </a:r>
            <a:r>
              <a:rPr lang="en-US" dirty="0" smtClean="0"/>
              <a:t>senti_mend</a:t>
            </a:r>
            <a:endParaRPr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8807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Installation"/>
          <p:cNvSpPr txBox="1">
            <a:spLocks noGrp="1"/>
          </p:cNvSpPr>
          <p:nvPr>
            <p:ph type="title"/>
          </p:nvPr>
        </p:nvSpPr>
        <p:spPr>
          <a:prstGeom prst="rect">
            <a:avLst/>
          </a:prstGeom>
        </p:spPr>
        <p:txBody>
          <a:bodyPr/>
          <a:lstStyle/>
          <a:p>
            <a:r>
              <a:rPr dirty="0"/>
              <a:t>Installation</a:t>
            </a:r>
          </a:p>
        </p:txBody>
      </p:sp>
      <p:sp>
        <p:nvSpPr>
          <p:cNvPr id="135" name="Edit senti_mend.conf and update path…"/>
          <p:cNvSpPr txBox="1">
            <a:spLocks noGrp="1"/>
          </p:cNvSpPr>
          <p:nvPr>
            <p:ph type="body" idx="1"/>
          </p:nvPr>
        </p:nvSpPr>
        <p:spPr>
          <a:prstGeom prst="rect">
            <a:avLst/>
          </a:prstGeom>
        </p:spPr>
        <p:txBody>
          <a:bodyPr anchor="t"/>
          <a:lstStyle/>
          <a:p>
            <a:r>
              <a:rPr dirty="0"/>
              <a:t>Edit senti_mend.conf and update path  </a:t>
            </a:r>
            <a:br>
              <a:rPr dirty="0"/>
            </a:br>
            <a:endParaRPr dirty="0"/>
          </a:p>
          <a:p>
            <a:pPr marL="0" indent="0" defTabSz="457200">
              <a:spcBef>
                <a:spcPts val="0"/>
              </a:spcBef>
              <a:buSzTx/>
              <a:buNone/>
              <a:defRPr sz="1360">
                <a:latin typeface="Menlo"/>
                <a:ea typeface="Menlo"/>
                <a:cs typeface="Menlo"/>
                <a:sym typeface="Menlo"/>
              </a:defRPr>
            </a:pPr>
            <a:r>
              <a:rPr dirty="0"/>
              <a:t>[dataset]   </a:t>
            </a:r>
          </a:p>
          <a:p>
            <a:pPr marL="0" indent="0" defTabSz="457200">
              <a:spcBef>
                <a:spcPts val="0"/>
              </a:spcBef>
              <a:buSzTx/>
              <a:buNone/>
              <a:defRPr sz="1360">
                <a:latin typeface="Menlo"/>
                <a:ea typeface="Menlo"/>
                <a:cs typeface="Menlo"/>
                <a:sym typeface="Menlo"/>
              </a:defRPr>
            </a:pPr>
            <a:r>
              <a:rPr dirty="0"/>
              <a:t>book = "./dataset/Dataset.txt"</a:t>
            </a:r>
          </a:p>
          <a:p>
            <a:pPr marL="0" indent="0" defTabSz="457200">
              <a:spcBef>
                <a:spcPts val="0"/>
              </a:spcBef>
              <a:buSzTx/>
              <a:buNone/>
              <a:defRPr sz="1360">
                <a:latin typeface="Menlo"/>
                <a:ea typeface="Menlo"/>
                <a:cs typeface="Menlo"/>
                <a:sym typeface="Menlo"/>
              </a:defRPr>
            </a:pPr>
            <a:r>
              <a:rPr dirty="0"/>
              <a:t>rating = "./dataset/Final_Feedback.txt"</a:t>
            </a:r>
          </a:p>
          <a:p>
            <a:pPr marL="0" indent="0" defTabSz="457200">
              <a:spcBef>
                <a:spcPts val="0"/>
              </a:spcBef>
              <a:buSzTx/>
              <a:buNone/>
              <a:defRPr sz="1360">
                <a:latin typeface="Menlo"/>
                <a:ea typeface="Menlo"/>
                <a:cs typeface="Menlo"/>
                <a:sym typeface="Menlo"/>
              </a:defRPr>
            </a:pPr>
            <a:r>
              <a:rPr dirty="0"/>
              <a:t>mask_rating = "./dataset/Mask_Final_Feedback.txt"</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[tfidf]</a:t>
            </a:r>
          </a:p>
          <a:p>
            <a:pPr marL="0" indent="0" defTabSz="457200">
              <a:spcBef>
                <a:spcPts val="0"/>
              </a:spcBef>
              <a:buSzTx/>
              <a:buNone/>
              <a:defRPr sz="1360">
                <a:latin typeface="Menlo"/>
                <a:ea typeface="Menlo"/>
                <a:cs typeface="Menlo"/>
                <a:sym typeface="Menlo"/>
              </a:defRPr>
            </a:pPr>
            <a:r>
              <a:rPr dirty="0"/>
              <a:t>max_features=3000</a:t>
            </a:r>
          </a:p>
          <a:p>
            <a:pPr marL="0" indent="0" defTabSz="457200">
              <a:spcBef>
                <a:spcPts val="0"/>
              </a:spcBef>
              <a:buSzTx/>
              <a:buNone/>
              <a:defRPr sz="1360">
                <a:latin typeface="Menlo"/>
                <a:ea typeface="Menlo"/>
                <a:cs typeface="Menlo"/>
                <a:sym typeface="Menlo"/>
              </a:defRPr>
            </a:pPr>
            <a:r>
              <a:rPr dirty="0"/>
              <a:t>lemmatize_first="True"</a:t>
            </a:r>
          </a:p>
          <a:p>
            <a:pPr marL="0" indent="0" defTabSz="457200">
              <a:spcBef>
                <a:spcPts val="0"/>
              </a:spcBef>
              <a:buSzTx/>
              <a:buNone/>
              <a:defRPr sz="1360">
                <a:latin typeface="Menlo"/>
                <a:ea typeface="Menlo"/>
                <a:cs typeface="Menlo"/>
                <a:sym typeface="Menlo"/>
              </a:defRPr>
            </a:pPr>
            <a:r>
              <a:rPr dirty="0"/>
              <a:t>   </a:t>
            </a:r>
          </a:p>
          <a:p>
            <a:pPr marL="0" indent="0" defTabSz="457200">
              <a:spcBef>
                <a:spcPts val="0"/>
              </a:spcBef>
              <a:buSzTx/>
              <a:buNone/>
              <a:defRPr sz="1360">
                <a:latin typeface="Menlo"/>
                <a:ea typeface="Menlo"/>
                <a:cs typeface="Menlo"/>
                <a:sym typeface="Menlo"/>
              </a:defRPr>
            </a:pPr>
            <a:r>
              <a:rPr dirty="0"/>
              <a:t>[sentiment]</a:t>
            </a:r>
          </a:p>
          <a:p>
            <a:pPr marL="0" indent="0" defTabSz="457200">
              <a:spcBef>
                <a:spcPts val="0"/>
              </a:spcBef>
              <a:buSzTx/>
              <a:buNone/>
              <a:defRPr sz="1360">
                <a:latin typeface="Menlo"/>
                <a:ea typeface="Menlo"/>
                <a:cs typeface="Menlo"/>
                <a:sym typeface="Menlo"/>
              </a:defRPr>
            </a:pPr>
            <a:r>
              <a:rPr dirty="0"/>
              <a:t>algo="vader"  # other choices:  vader,swn</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endParaRPr lang="en-US" dirty="0" smtClean="0"/>
          </a:p>
          <a:p>
            <a:pPr marL="0" indent="0" defTabSz="457200">
              <a:spcBef>
                <a:spcPts val="0"/>
              </a:spcBef>
              <a:buSzTx/>
              <a:buNone/>
              <a:defRPr sz="1360">
                <a:latin typeface="Menlo"/>
                <a:ea typeface="Menlo"/>
                <a:cs typeface="Menlo"/>
                <a:sym typeface="Menlo"/>
              </a:defRPr>
            </a:pPr>
            <a:r>
              <a:rPr lang="en-US" dirty="0" smtClean="0"/>
              <a:t>Note: Ignore </a:t>
            </a:r>
            <a:r>
              <a:rPr lang="en-US" dirty="0" err="1" smtClean="0"/>
              <a:t>mask_rating</a:t>
            </a:r>
            <a:r>
              <a:rPr lang="en-US" dirty="0" smtClean="0"/>
              <a:t> parameter for now</a:t>
            </a:r>
            <a:endParaRPr dirty="0"/>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NOTE: Change the path for dataset book and dataset rating and point to location where you download Dataset.txt and Final_Feedback.txt</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3394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Usage"/>
          <p:cNvSpPr txBox="1">
            <a:spLocks noGrp="1"/>
          </p:cNvSpPr>
          <p:nvPr>
            <p:ph type="title"/>
          </p:nvPr>
        </p:nvSpPr>
        <p:spPr>
          <a:xfrm>
            <a:off x="952500" y="406400"/>
            <a:ext cx="11099800" cy="1362522"/>
          </a:xfrm>
          <a:prstGeom prst="rect">
            <a:avLst/>
          </a:prstGeom>
        </p:spPr>
        <p:txBody>
          <a:bodyPr/>
          <a:lstStyle/>
          <a:p>
            <a:r>
              <a:rPr dirty="0"/>
              <a:t>Usage</a:t>
            </a:r>
          </a:p>
        </p:txBody>
      </p:sp>
      <p:sp>
        <p:nvSpPr>
          <p:cNvPr id="138" name="To list books (simulating listing book):…"/>
          <p:cNvSpPr txBox="1">
            <a:spLocks noGrp="1"/>
          </p:cNvSpPr>
          <p:nvPr>
            <p:ph type="body" idx="1"/>
          </p:nvPr>
        </p:nvSpPr>
        <p:spPr>
          <a:xfrm>
            <a:off x="952500" y="1888529"/>
            <a:ext cx="11099800" cy="6988771"/>
          </a:xfrm>
          <a:prstGeom prst="rect">
            <a:avLst/>
          </a:prstGeom>
        </p:spPr>
        <p:txBody>
          <a:bodyPr anchor="t">
            <a:normAutofit lnSpcReduction="10000"/>
          </a:bodyPr>
          <a:lstStyle/>
          <a:p>
            <a:pPr marL="370331" indent="-370331" defTabSz="473201">
              <a:spcBef>
                <a:spcPts val="3400"/>
              </a:spcBef>
              <a:defRPr sz="2106"/>
            </a:pPr>
            <a:r>
              <a:rPr dirty="0"/>
              <a:t> To list books (simulating listing book):</a:t>
            </a:r>
          </a:p>
          <a:p>
            <a:pPr marL="0" indent="0" defTabSz="370331">
              <a:spcBef>
                <a:spcPts val="0"/>
              </a:spcBef>
              <a:buSzTx/>
              <a:buNone/>
              <a:defRPr sz="1101">
                <a:solidFill>
                  <a:srgbClr val="24292E"/>
                </a:solidFill>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 senti_mend.py -l</a:t>
            </a:r>
          </a:p>
          <a:p>
            <a:pPr marL="0" indent="0" defTabSz="370331">
              <a:spcBef>
                <a:spcPts val="0"/>
              </a:spcBef>
              <a:buSzTx/>
              <a:buNone/>
              <a:defRPr sz="1101">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Note: You can derive the &lt;book id&gt; of a book by running  senti_mend.py -l</a:t>
            </a:r>
          </a:p>
          <a:p>
            <a:pPr marL="370331" indent="-370331" defTabSz="473201">
              <a:spcBef>
                <a:spcPts val="3400"/>
              </a:spcBef>
              <a:defRPr sz="2106"/>
            </a:pPr>
            <a:r>
              <a:rPr dirty="0"/>
              <a:t>To display book information:</a:t>
            </a:r>
          </a:p>
          <a:p>
            <a:pPr marL="0" indent="0" defTabSz="370331">
              <a:spcBef>
                <a:spcPts val="0"/>
              </a:spcBef>
              <a:buSzTx/>
              <a:buNone/>
              <a:defRPr sz="1101">
                <a:solidFill>
                  <a:srgbClr val="24292E"/>
                </a:solidFill>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 senti_mend.py -i -t &lt;book title|book id&gt;</a:t>
            </a:r>
          </a:p>
          <a:p>
            <a:pPr marL="370331" indent="-370331" defTabSz="473201">
              <a:spcBef>
                <a:spcPts val="3400"/>
              </a:spcBef>
              <a:defRPr sz="2106"/>
            </a:pPr>
            <a:r>
              <a:rPr dirty="0"/>
              <a:t>To search a book:</a:t>
            </a:r>
          </a:p>
          <a:p>
            <a:pPr marL="0" indent="0" defTabSz="370331">
              <a:spcBef>
                <a:spcPts val="0"/>
              </a:spcBef>
              <a:buSzTx/>
              <a:buNone/>
              <a:defRPr sz="1101">
                <a:solidFill>
                  <a:srgbClr val="24292E"/>
                </a:solidFill>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 senti_mend.py -s -t &lt;book title&gt;</a:t>
            </a:r>
          </a:p>
          <a:p>
            <a:pPr marL="370331" indent="-370331" defTabSz="473201">
              <a:spcBef>
                <a:spcPts val="3400"/>
              </a:spcBef>
              <a:defRPr sz="2106"/>
            </a:pPr>
            <a:r>
              <a:rPr dirty="0"/>
              <a:t>To check for recommended books based on given title:</a:t>
            </a:r>
          </a:p>
          <a:p>
            <a:pPr marL="0" indent="0" defTabSz="370331">
              <a:spcBef>
                <a:spcPts val="0"/>
              </a:spcBef>
              <a:buSzTx/>
              <a:buNone/>
              <a:defRPr sz="1101">
                <a:solidFill>
                  <a:srgbClr val="24292E"/>
                </a:solidFill>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 senti_mend.py -c -t &lt;book title|book id&gt; [-d]</a:t>
            </a:r>
          </a:p>
          <a:p>
            <a:pPr marL="0" indent="0" defTabSz="370331">
              <a:spcBef>
                <a:spcPts val="0"/>
              </a:spcBef>
              <a:buSzTx/>
              <a:buNone/>
              <a:defRPr sz="1101">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where [-d] is in debug mode</a:t>
            </a:r>
          </a:p>
          <a:p>
            <a:pPr marL="370331" indent="-370331" defTabSz="473201">
              <a:spcBef>
                <a:spcPts val="3400"/>
              </a:spcBef>
              <a:defRPr sz="2106"/>
            </a:pPr>
            <a:r>
              <a:rPr dirty="0"/>
              <a:t>To rate a book (simulating click-throughs and feedback):</a:t>
            </a:r>
          </a:p>
          <a:p>
            <a:pPr marL="0" indent="0" defTabSz="370331">
              <a:spcBef>
                <a:spcPts val="0"/>
              </a:spcBef>
              <a:buSzTx/>
              <a:buNone/>
              <a:defRPr sz="1101">
                <a:solidFill>
                  <a:srgbClr val="24292E"/>
                </a:solidFill>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 senti_mend.py -r &lt;rate between 1 and 5&gt; -t "&lt;book title|book id&gt;" -f "&lt;feedback&gt;" -u “&lt;user&gt;”</a:t>
            </a:r>
          </a:p>
          <a:p>
            <a:pPr marL="0" indent="0" defTabSz="370331">
              <a:spcBef>
                <a:spcPts val="0"/>
              </a:spcBef>
              <a:buSzTx/>
              <a:buNone/>
              <a:defRPr sz="1101">
                <a:latin typeface="Menlo"/>
                <a:ea typeface="Menlo"/>
                <a:cs typeface="Menlo"/>
                <a:sym typeface="Menlo"/>
              </a:defRPr>
            </a:pPr>
            <a:endParaRPr dirty="0"/>
          </a:p>
          <a:p>
            <a:pPr marL="370331" indent="-370331" defTabSz="473201">
              <a:spcBef>
                <a:spcPts val="3400"/>
              </a:spcBef>
              <a:defRPr sz="2106"/>
            </a:pPr>
            <a:r>
              <a:rPr dirty="0"/>
              <a:t>To add a book (simulating adding a book):</a:t>
            </a:r>
          </a:p>
          <a:p>
            <a:pPr marL="0" indent="0" defTabSz="370331">
              <a:spcBef>
                <a:spcPts val="0"/>
              </a:spcBef>
              <a:buSzTx/>
              <a:buNone/>
              <a:defRPr sz="1101">
                <a:solidFill>
                  <a:srgbClr val="24292E"/>
                </a:solidFill>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 senti_mend.py -a -t "&lt;book </a:t>
            </a:r>
            <a:r>
              <a:rPr dirty="0" smtClean="0"/>
              <a:t>title</a:t>
            </a:r>
            <a:r>
              <a:rPr lang="en-US" dirty="0" smtClean="0"/>
              <a:t>&gt;</a:t>
            </a:r>
            <a:r>
              <a:rPr dirty="0" smtClean="0"/>
              <a:t>" </a:t>
            </a:r>
            <a:r>
              <a:rPr dirty="0"/>
              <a:t>-u "&lt;author&gt;" -k “&lt;Math|Science|Bed Time&gt;” -n “&lt;description&gt;”</a:t>
            </a:r>
          </a:p>
        </p:txBody>
      </p:sp>
      <p:pic>
        <p:nvPicPr>
          <p:cNvPr id="6" name="Sound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18383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Sample Use Case"/>
          <p:cNvSpPr txBox="1">
            <a:spLocks noGrp="1"/>
          </p:cNvSpPr>
          <p:nvPr>
            <p:ph type="title"/>
          </p:nvPr>
        </p:nvSpPr>
        <p:spPr>
          <a:prstGeom prst="rect">
            <a:avLst/>
          </a:prstGeom>
        </p:spPr>
        <p:txBody>
          <a:bodyPr/>
          <a:lstStyle/>
          <a:p>
            <a:r>
              <a:t>Sample Use Case</a:t>
            </a:r>
          </a:p>
        </p:txBody>
      </p:sp>
      <p:sp>
        <p:nvSpPr>
          <p:cNvPr id="141" name="To list books (simulating listing book):…"/>
          <p:cNvSpPr txBox="1">
            <a:spLocks noGrp="1"/>
          </p:cNvSpPr>
          <p:nvPr>
            <p:ph type="body" idx="1"/>
          </p:nvPr>
        </p:nvSpPr>
        <p:spPr>
          <a:prstGeom prst="rect">
            <a:avLst/>
          </a:prstGeom>
        </p:spPr>
        <p:txBody>
          <a:bodyPr anchor="t">
            <a:normAutofit lnSpcReduction="10000"/>
          </a:bodyPr>
          <a:lstStyle/>
          <a:p>
            <a:pPr marL="329184" indent="-329184" defTabSz="420624">
              <a:spcBef>
                <a:spcPts val="3000"/>
              </a:spcBef>
              <a:defRPr sz="1872"/>
            </a:pPr>
            <a:r>
              <a:t> To list books (simulating listing book):</a:t>
            </a:r>
          </a:p>
          <a:p>
            <a:pPr marL="0" indent="0" defTabSz="329184">
              <a:spcBef>
                <a:spcPts val="0"/>
              </a:spcBef>
              <a:buSzTx/>
              <a:buNone/>
              <a:defRPr sz="979">
                <a:solidFill>
                  <a:srgbClr val="24292E"/>
                </a:solidFill>
                <a:latin typeface="Menlo"/>
                <a:ea typeface="Menlo"/>
                <a:cs typeface="Menlo"/>
                <a:sym typeface="Menlo"/>
              </a:defRPr>
            </a:pPr>
            <a:endParaRPr/>
          </a:p>
          <a:p>
            <a:pPr marL="0" indent="0" defTabSz="329184">
              <a:spcBef>
                <a:spcPts val="0"/>
              </a:spcBef>
              <a:buSzTx/>
              <a:buNone/>
              <a:defRPr sz="1339">
                <a:latin typeface="Menlo"/>
                <a:ea typeface="Menlo"/>
                <a:cs typeface="Menlo"/>
                <a:sym typeface="Menlo"/>
              </a:defRPr>
            </a:pPr>
            <a:r>
              <a:t>	$ ./senti_mend.py -l|grep 24</a:t>
            </a:r>
          </a:p>
          <a:p>
            <a:pPr marL="0" indent="0" defTabSz="329184">
              <a:spcBef>
                <a:spcPts val="0"/>
              </a:spcBef>
              <a:buSzTx/>
              <a:buNone/>
              <a:defRPr sz="1339">
                <a:latin typeface="Menlo"/>
                <a:ea typeface="Menlo"/>
                <a:cs typeface="Menlo"/>
                <a:sym typeface="Menlo"/>
              </a:defRPr>
            </a:pPr>
            <a:r>
              <a:t>24                        Preschool Math Stick Kids Workbook (Stick Kids Workbooks)               Math</a:t>
            </a:r>
          </a:p>
          <a:p>
            <a:pPr marL="0" indent="0" defTabSz="329184">
              <a:spcBef>
                <a:spcPts val="0"/>
              </a:spcBef>
              <a:buSzTx/>
              <a:buNone/>
              <a:defRPr sz="1339">
                <a:latin typeface="Menlo"/>
                <a:ea typeface="Menlo"/>
                <a:cs typeface="Menlo"/>
                <a:sym typeface="Menlo"/>
              </a:defRPr>
            </a:pPr>
            <a:r>
              <a:t>124                                                               Plus Minus Equals               Math</a:t>
            </a:r>
          </a:p>
          <a:p>
            <a:pPr marL="0" indent="0" defTabSz="329184">
              <a:spcBef>
                <a:spcPts val="0"/>
              </a:spcBef>
              <a:buSzTx/>
              <a:buNone/>
              <a:defRPr sz="1339">
                <a:latin typeface="Menlo"/>
                <a:ea typeface="Menlo"/>
                <a:cs typeface="Menlo"/>
                <a:sym typeface="Menlo"/>
              </a:defRPr>
            </a:pPr>
            <a:r>
              <a:t>224                                                    Super Science, Grades PK - K            Science</a:t>
            </a:r>
          </a:p>
          <a:p>
            <a:pPr marL="0" indent="0" defTabSz="329184">
              <a:spcBef>
                <a:spcPts val="0"/>
              </a:spcBef>
              <a:buSzTx/>
              <a:buNone/>
              <a:defRPr sz="1339">
                <a:latin typeface="Menlo"/>
                <a:ea typeface="Menlo"/>
                <a:cs typeface="Menlo"/>
                <a:sym typeface="Menlo"/>
              </a:defRPr>
            </a:pPr>
            <a:r>
              <a:t>240                                                                 The Nature Book            Science</a:t>
            </a:r>
          </a:p>
          <a:p>
            <a:pPr marL="0" indent="0" defTabSz="329184">
              <a:spcBef>
                <a:spcPts val="0"/>
              </a:spcBef>
              <a:buSzTx/>
              <a:buNone/>
              <a:defRPr sz="1339">
                <a:latin typeface="Menlo"/>
                <a:ea typeface="Menlo"/>
                <a:cs typeface="Menlo"/>
                <a:sym typeface="Menlo"/>
              </a:defRPr>
            </a:pPr>
            <a:r>
              <a:t>241                                            Child in the Wild: The lost Wolf Pup            Science</a:t>
            </a:r>
          </a:p>
          <a:p>
            <a:pPr marL="0" indent="0" defTabSz="329184">
              <a:spcBef>
                <a:spcPts val="0"/>
              </a:spcBef>
              <a:buSzTx/>
              <a:buNone/>
              <a:defRPr sz="1339">
                <a:latin typeface="Menlo"/>
                <a:ea typeface="Menlo"/>
                <a:cs typeface="Menlo"/>
                <a:sym typeface="Menlo"/>
              </a:defRPr>
            </a:pPr>
            <a:r>
              <a:t>242                                          THE MAGIC SEA - Fun Sea Facts for Kids            Science</a:t>
            </a:r>
          </a:p>
          <a:p>
            <a:pPr marL="0" indent="0" defTabSz="329184">
              <a:spcBef>
                <a:spcPts val="0"/>
              </a:spcBef>
              <a:buSzTx/>
              <a:buNone/>
              <a:defRPr sz="1339">
                <a:latin typeface="Menlo"/>
                <a:ea typeface="Menlo"/>
                <a:cs typeface="Menlo"/>
                <a:sym typeface="Menlo"/>
              </a:defRPr>
            </a:pPr>
            <a:r>
              <a:t>243  The Magical Sweeper of Raggadish: An ecological tale for children about recy...           Science</a:t>
            </a:r>
          </a:p>
          <a:p>
            <a:pPr marL="0" indent="0" defTabSz="329184">
              <a:spcBef>
                <a:spcPts val="0"/>
              </a:spcBef>
              <a:buSzTx/>
              <a:buNone/>
              <a:defRPr sz="1339">
                <a:latin typeface="Menlo"/>
                <a:ea typeface="Menlo"/>
                <a:cs typeface="Menlo"/>
                <a:sym typeface="Menlo"/>
              </a:defRPr>
            </a:pPr>
            <a:r>
              <a:t>244                                                   Greek Myths for Young Children  Bed Time Stories</a:t>
            </a:r>
          </a:p>
          <a:p>
            <a:pPr marL="0" indent="0" defTabSz="329184">
              <a:spcBef>
                <a:spcPts val="0"/>
              </a:spcBef>
              <a:buSzTx/>
              <a:buNone/>
              <a:defRPr sz="1339">
                <a:latin typeface="Menlo"/>
                <a:ea typeface="Menlo"/>
                <a:cs typeface="Menlo"/>
                <a:sym typeface="Menlo"/>
              </a:defRPr>
            </a:pPr>
            <a:r>
              <a:t>245  Child's Introduction to Greek Mythology: The Stories of the Gods, Goddesses,...  Bed Time Stories</a:t>
            </a:r>
          </a:p>
          <a:p>
            <a:pPr marL="0" indent="0" defTabSz="329184">
              <a:spcBef>
                <a:spcPts val="0"/>
              </a:spcBef>
              <a:buSzTx/>
              <a:buNone/>
              <a:defRPr sz="1339">
                <a:latin typeface="Menlo"/>
                <a:ea typeface="Menlo"/>
                <a:cs typeface="Menlo"/>
                <a:sym typeface="Menlo"/>
              </a:defRPr>
            </a:pPr>
            <a:r>
              <a:t>246                                                             Giraffes Can't Dance  Bed Time Stories</a:t>
            </a:r>
          </a:p>
          <a:p>
            <a:pPr marL="0" indent="0" defTabSz="329184">
              <a:spcBef>
                <a:spcPts val="0"/>
              </a:spcBef>
              <a:buSzTx/>
              <a:buNone/>
              <a:defRPr sz="1339">
                <a:latin typeface="Menlo"/>
                <a:ea typeface="Menlo"/>
                <a:cs typeface="Menlo"/>
                <a:sym typeface="Menlo"/>
              </a:defRPr>
            </a:pPr>
            <a:r>
              <a:t>247                                                               The Pout-Pout Fish  Bed Time Stories</a:t>
            </a:r>
          </a:p>
          <a:p>
            <a:pPr marL="0" indent="0" defTabSz="329184">
              <a:spcBef>
                <a:spcPts val="0"/>
              </a:spcBef>
              <a:buSzTx/>
              <a:buNone/>
              <a:defRPr sz="1339">
                <a:latin typeface="Menlo"/>
                <a:ea typeface="Menlo"/>
                <a:cs typeface="Menlo"/>
                <a:sym typeface="Menlo"/>
              </a:defRPr>
            </a:pPr>
            <a:r>
              <a:t>248                                                   Dear Zoo: A Lift-the-Flap Book  Bed Time Stories</a:t>
            </a:r>
          </a:p>
          <a:p>
            <a:pPr marL="0" indent="0" defTabSz="329184">
              <a:spcBef>
                <a:spcPts val="0"/>
              </a:spcBef>
              <a:buSzTx/>
              <a:buNone/>
              <a:defRPr sz="1339">
                <a:latin typeface="Menlo"/>
                <a:ea typeface="Menlo"/>
                <a:cs typeface="Menlo"/>
                <a:sym typeface="Menlo"/>
              </a:defRPr>
            </a:pPr>
            <a:r>
              <a:t>249                                                     If Animals Kissed Good Night  Bed Time Stories</a:t>
            </a:r>
          </a:p>
          <a:p>
            <a:pPr marL="329184" indent="-329184" defTabSz="420624">
              <a:spcBef>
                <a:spcPts val="3000"/>
              </a:spcBef>
              <a:defRPr sz="1872"/>
            </a:pPr>
            <a:r>
              <a:t>To display book information:</a:t>
            </a:r>
          </a:p>
          <a:p>
            <a:pPr marL="0" indent="0" defTabSz="329184">
              <a:spcBef>
                <a:spcPts val="0"/>
              </a:spcBef>
              <a:buSzTx/>
              <a:buNone/>
              <a:defRPr sz="979">
                <a:solidFill>
                  <a:srgbClr val="24292E"/>
                </a:solidFill>
                <a:latin typeface="Menlo"/>
                <a:ea typeface="Menlo"/>
                <a:cs typeface="Menlo"/>
                <a:sym typeface="Menlo"/>
              </a:defRPr>
            </a:pPr>
            <a:endParaRPr/>
          </a:p>
          <a:p>
            <a:pPr marL="0" indent="0" defTabSz="329184">
              <a:spcBef>
                <a:spcPts val="0"/>
              </a:spcBef>
              <a:buSzTx/>
              <a:buNone/>
              <a:defRPr sz="1339">
                <a:latin typeface="Menlo"/>
                <a:ea typeface="Menlo"/>
                <a:cs typeface="Menlo"/>
                <a:sym typeface="Menlo"/>
              </a:defRPr>
            </a:pPr>
            <a:r>
              <a:t>$ ./senti_mend.py -i -t 244</a:t>
            </a:r>
          </a:p>
          <a:p>
            <a:pPr marL="0" indent="0" defTabSz="329184">
              <a:spcBef>
                <a:spcPts val="0"/>
              </a:spcBef>
              <a:buSzTx/>
              <a:buNone/>
              <a:defRPr sz="1339">
                <a:latin typeface="Menlo"/>
                <a:ea typeface="Menlo"/>
                <a:cs typeface="Menlo"/>
                <a:sym typeface="Menlo"/>
              </a:defRPr>
            </a:pPr>
            <a:endParaRPr/>
          </a:p>
          <a:p>
            <a:pPr marL="0" indent="0" defTabSz="329184">
              <a:spcBef>
                <a:spcPts val="0"/>
              </a:spcBef>
              <a:buSzTx/>
              <a:buNone/>
              <a:defRPr sz="1339">
                <a:latin typeface="Menlo"/>
                <a:ea typeface="Menlo"/>
                <a:cs typeface="Menlo"/>
                <a:sym typeface="Menlo"/>
              </a:defRPr>
            </a:pPr>
            <a:r>
              <a:t>Book Information:</a:t>
            </a:r>
          </a:p>
          <a:p>
            <a:pPr marL="0" indent="0" defTabSz="329184">
              <a:spcBef>
                <a:spcPts val="0"/>
              </a:spcBef>
              <a:buSzTx/>
              <a:buNone/>
              <a:defRPr sz="1339">
                <a:latin typeface="Menlo"/>
                <a:ea typeface="Menlo"/>
                <a:cs typeface="Menlo"/>
                <a:sym typeface="Menlo"/>
              </a:defRPr>
            </a:pPr>
            <a:endParaRPr/>
          </a:p>
          <a:p>
            <a:pPr marL="0" indent="0" defTabSz="329184">
              <a:spcBef>
                <a:spcPts val="0"/>
              </a:spcBef>
              <a:buSzTx/>
              <a:buNone/>
              <a:defRPr sz="1339">
                <a:latin typeface="Menlo"/>
                <a:ea typeface="Menlo"/>
                <a:cs typeface="Menlo"/>
                <a:sym typeface="Menlo"/>
              </a:defRPr>
            </a:pPr>
            <a:r>
              <a:t>               Id: 244</a:t>
            </a:r>
          </a:p>
          <a:p>
            <a:pPr marL="0" indent="0" defTabSz="329184">
              <a:spcBef>
                <a:spcPts val="0"/>
              </a:spcBef>
              <a:buSzTx/>
              <a:buNone/>
              <a:defRPr sz="1339">
                <a:latin typeface="Menlo"/>
                <a:ea typeface="Menlo"/>
                <a:cs typeface="Menlo"/>
                <a:sym typeface="Menlo"/>
              </a:defRPr>
            </a:pPr>
            <a:r>
              <a:t>            Title: Greek Myths for Young Children</a:t>
            </a:r>
          </a:p>
          <a:p>
            <a:pPr marL="0" indent="0" defTabSz="329184">
              <a:spcBef>
                <a:spcPts val="0"/>
              </a:spcBef>
              <a:buSzTx/>
              <a:buNone/>
              <a:defRPr sz="1339">
                <a:latin typeface="Menlo"/>
                <a:ea typeface="Menlo"/>
                <a:cs typeface="Menlo"/>
                <a:sym typeface="Menlo"/>
              </a:defRPr>
            </a:pPr>
            <a:r>
              <a:t>           Author: Heather Amery</a:t>
            </a:r>
          </a:p>
          <a:p>
            <a:pPr marL="0" indent="0" defTabSz="329184">
              <a:spcBef>
                <a:spcPts val="0"/>
              </a:spcBef>
              <a:buSzTx/>
              <a:buNone/>
              <a:defRPr sz="1339">
                <a:latin typeface="Menlo"/>
                <a:ea typeface="Menlo"/>
                <a:cs typeface="Menlo"/>
                <a:sym typeface="Menlo"/>
              </a:defRPr>
            </a:pPr>
            <a:r>
              <a:t>         Category: Bed Time Stories</a:t>
            </a:r>
          </a:p>
          <a:p>
            <a:pPr marL="0" indent="0" defTabSz="329184">
              <a:spcBef>
                <a:spcPts val="0"/>
              </a:spcBef>
              <a:buSzTx/>
              <a:buNone/>
              <a:defRPr sz="1339">
                <a:latin typeface="Menlo"/>
                <a:ea typeface="Menlo"/>
                <a:cs typeface="Menlo"/>
                <a:sym typeface="Menlo"/>
              </a:defRPr>
            </a:pPr>
            <a:r>
              <a:t>      Description: This collection of the best-known of the Greek myths has been carefully written to appeal to young children who will find these stories of gods, mortals and monsters irresistible. Beautiful illustrations by Linda Edwards bring the myths to life for children of all ages.</a:t>
            </a:r>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5018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ample Use Case"/>
          <p:cNvSpPr txBox="1">
            <a:spLocks noGrp="1"/>
          </p:cNvSpPr>
          <p:nvPr>
            <p:ph type="title"/>
          </p:nvPr>
        </p:nvSpPr>
        <p:spPr>
          <a:prstGeom prst="rect">
            <a:avLst/>
          </a:prstGeom>
        </p:spPr>
        <p:txBody>
          <a:bodyPr/>
          <a:lstStyle/>
          <a:p>
            <a:r>
              <a:t>Sample Use Case</a:t>
            </a:r>
          </a:p>
        </p:txBody>
      </p:sp>
      <p:sp>
        <p:nvSpPr>
          <p:cNvPr id="144" name="To search a book:…"/>
          <p:cNvSpPr txBox="1">
            <a:spLocks noGrp="1"/>
          </p:cNvSpPr>
          <p:nvPr>
            <p:ph type="body" idx="1"/>
          </p:nvPr>
        </p:nvSpPr>
        <p:spPr>
          <a:prstGeom prst="rect">
            <a:avLst/>
          </a:prstGeom>
        </p:spPr>
        <p:txBody>
          <a:bodyPr anchor="t"/>
          <a:lstStyle/>
          <a:p>
            <a:pPr>
              <a:defRPr sz="2600"/>
            </a:pPr>
            <a:r>
              <a:t>To search a book:</a:t>
            </a:r>
          </a:p>
          <a:p>
            <a:pPr marL="0" indent="0" defTabSz="457200">
              <a:spcBef>
                <a:spcPts val="0"/>
              </a:spcBef>
              <a:buSzTx/>
              <a:buNone/>
              <a:defRPr sz="1360">
                <a:solidFill>
                  <a:srgbClr val="24292E"/>
                </a:solidFill>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/senti_mend.py -s -t "Greek"</a:t>
            </a:r>
          </a:p>
          <a:p>
            <a:pPr marL="0" indent="0" defTabSz="457200">
              <a:spcBef>
                <a:spcPts val="0"/>
              </a:spcBef>
              <a:buSzTx/>
              <a:buNone/>
              <a:defRPr sz="1360">
                <a:latin typeface="Menlo"/>
                <a:ea typeface="Menlo"/>
                <a:cs typeface="Menlo"/>
                <a:sym typeface="Menlo"/>
              </a:defRPr>
            </a:pPr>
            <a:r>
              <a:t>Book Information:</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               Id: 244</a:t>
            </a:r>
          </a:p>
          <a:p>
            <a:pPr marL="0" indent="0" defTabSz="457200">
              <a:spcBef>
                <a:spcPts val="0"/>
              </a:spcBef>
              <a:buSzTx/>
              <a:buNone/>
              <a:defRPr sz="1360">
                <a:latin typeface="Menlo"/>
                <a:ea typeface="Menlo"/>
                <a:cs typeface="Menlo"/>
                <a:sym typeface="Menlo"/>
              </a:defRPr>
            </a:pPr>
            <a:r>
              <a:t>            Title: Greek Myths for Young Children</a:t>
            </a:r>
          </a:p>
          <a:p>
            <a:pPr marL="0" indent="0" defTabSz="457200">
              <a:spcBef>
                <a:spcPts val="0"/>
              </a:spcBef>
              <a:buSzTx/>
              <a:buNone/>
              <a:defRPr sz="1360">
                <a:latin typeface="Menlo"/>
                <a:ea typeface="Menlo"/>
                <a:cs typeface="Menlo"/>
                <a:sym typeface="Menlo"/>
              </a:defRPr>
            </a:pPr>
            <a:r>
              <a:t>           Author: Heather Amery</a:t>
            </a:r>
          </a:p>
          <a:p>
            <a:pPr marL="0" indent="0" defTabSz="457200">
              <a:spcBef>
                <a:spcPts val="0"/>
              </a:spcBef>
              <a:buSzTx/>
              <a:buNone/>
              <a:defRPr sz="1360">
                <a:latin typeface="Menlo"/>
                <a:ea typeface="Menlo"/>
                <a:cs typeface="Menlo"/>
                <a:sym typeface="Menlo"/>
              </a:defRPr>
            </a:pPr>
            <a:r>
              <a:t>         Category: Bed Time Stories</a:t>
            </a:r>
          </a:p>
          <a:p>
            <a:pPr marL="0" indent="0" defTabSz="457200">
              <a:spcBef>
                <a:spcPts val="0"/>
              </a:spcBef>
              <a:buSzTx/>
              <a:buNone/>
              <a:defRPr sz="1360">
                <a:latin typeface="Menlo"/>
                <a:ea typeface="Menlo"/>
                <a:cs typeface="Menlo"/>
                <a:sym typeface="Menlo"/>
              </a:defRPr>
            </a:pPr>
            <a:r>
              <a:t>      Description: This collection of the best-known of the Greek myths has been carefully written to appeal to young children who will find these stories of gods, mortals and monsters irresistible. Beautiful illustrations by Linda Edwards bring the myths to life for children of all ages.</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               Id: 245</a:t>
            </a:r>
          </a:p>
          <a:p>
            <a:pPr marL="0" indent="0" defTabSz="457200">
              <a:spcBef>
                <a:spcPts val="0"/>
              </a:spcBef>
              <a:buSzTx/>
              <a:buNone/>
              <a:defRPr sz="1360">
                <a:latin typeface="Menlo"/>
                <a:ea typeface="Menlo"/>
                <a:cs typeface="Menlo"/>
                <a:sym typeface="Menlo"/>
              </a:defRPr>
            </a:pPr>
            <a:r>
              <a:t>            Title: Child's Introduction to Greek Mythology: The Stories of the Gods, Goddesses, Heroes, Monsters, and Other Mythical Creatures</a:t>
            </a:r>
          </a:p>
          <a:p>
            <a:pPr marL="0" indent="0" defTabSz="457200">
              <a:spcBef>
                <a:spcPts val="0"/>
              </a:spcBef>
              <a:buSzTx/>
              <a:buNone/>
              <a:defRPr sz="1360">
                <a:latin typeface="Menlo"/>
                <a:ea typeface="Menlo"/>
                <a:cs typeface="Menlo"/>
                <a:sym typeface="Menlo"/>
              </a:defRPr>
            </a:pPr>
            <a:r>
              <a:t>           Author: Heather Alexander</a:t>
            </a:r>
          </a:p>
          <a:p>
            <a:pPr marL="0" indent="0" defTabSz="457200">
              <a:spcBef>
                <a:spcPts val="0"/>
              </a:spcBef>
              <a:buSzTx/>
              <a:buNone/>
              <a:defRPr sz="1360">
                <a:latin typeface="Menlo"/>
                <a:ea typeface="Menlo"/>
                <a:cs typeface="Menlo"/>
                <a:sym typeface="Menlo"/>
              </a:defRPr>
            </a:pPr>
            <a:r>
              <a:t>         Category: Bed Time Stories</a:t>
            </a:r>
          </a:p>
          <a:p>
            <a:pPr marL="0" indent="0" defTabSz="457200">
              <a:spcBef>
                <a:spcPts val="0"/>
              </a:spcBef>
              <a:buSzTx/>
              <a:buNone/>
              <a:defRPr sz="1360">
                <a:latin typeface="Menlo"/>
                <a:ea typeface="Menlo"/>
                <a:cs typeface="Menlo"/>
                <a:sym typeface="Menlo"/>
              </a:defRPr>
            </a:pPr>
            <a:r>
              <a:t>      Description: The newest book in Black Dog's best-selling, award-winning series explores the fascinating world of Greek mythology from the myth of Narcissus to Odysseus versus the Cyclopes. Includes a Gods and Goddesses Family Tree Poster and Stickers.</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3037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ample Use Case"/>
          <p:cNvSpPr txBox="1">
            <a:spLocks noGrp="1"/>
          </p:cNvSpPr>
          <p:nvPr>
            <p:ph type="title"/>
          </p:nvPr>
        </p:nvSpPr>
        <p:spPr>
          <a:prstGeom prst="rect">
            <a:avLst/>
          </a:prstGeom>
        </p:spPr>
        <p:txBody>
          <a:bodyPr/>
          <a:lstStyle/>
          <a:p>
            <a:r>
              <a:t>Sample Use Case</a:t>
            </a:r>
          </a:p>
        </p:txBody>
      </p:sp>
      <p:sp>
        <p:nvSpPr>
          <p:cNvPr id="147" name="To check for recommended books based on given title:…"/>
          <p:cNvSpPr txBox="1">
            <a:spLocks noGrp="1"/>
          </p:cNvSpPr>
          <p:nvPr>
            <p:ph type="body" idx="1"/>
          </p:nvPr>
        </p:nvSpPr>
        <p:spPr>
          <a:prstGeom prst="rect">
            <a:avLst/>
          </a:prstGeom>
        </p:spPr>
        <p:txBody>
          <a:bodyPr anchor="t"/>
          <a:lstStyle/>
          <a:p>
            <a:pPr>
              <a:defRPr sz="2600"/>
            </a:pPr>
            <a:r>
              <a:t>To check for recommended books based on given title:</a:t>
            </a:r>
          </a:p>
          <a:p>
            <a:pPr marL="0" indent="0" defTabSz="457200">
              <a:spcBef>
                <a:spcPts val="0"/>
              </a:spcBef>
              <a:buSzTx/>
              <a:buNone/>
              <a:defRPr sz="1360">
                <a:solidFill>
                  <a:srgbClr val="24292E"/>
                </a:solidFill>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 ./senti_mend.py -c -t 244</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a:t>
            </a:r>
          </a:p>
          <a:p>
            <a:pPr marL="0" indent="0" defTabSz="457200">
              <a:spcBef>
                <a:spcPts val="0"/>
              </a:spcBef>
              <a:buSzTx/>
              <a:buNone/>
              <a:defRPr sz="1360">
                <a:latin typeface="Menlo"/>
                <a:ea typeface="Menlo"/>
                <a:cs typeface="Menlo"/>
                <a:sym typeface="Menlo"/>
              </a:defRPr>
            </a:pPr>
            <a:r>
              <a:t>                      RECOMMENDATION</a:t>
            </a:r>
          </a:p>
          <a:p>
            <a:pPr marL="0" indent="0" defTabSz="457200">
              <a:spcBef>
                <a:spcPts val="0"/>
              </a:spcBef>
              <a:buSzTx/>
              <a:buNone/>
              <a:defRPr sz="1360">
                <a:latin typeface="Menlo"/>
                <a:ea typeface="Menlo"/>
                <a:cs typeface="Menlo"/>
                <a:sym typeface="Menlo"/>
              </a:defRPr>
            </a:pPr>
            <a:r>
              <a:t>===============================================================</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The sparsity level of Book Reviews is 97.8%</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Title:  Greek Myths for Young Children</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Note: The following books received positive score and positive feedback from parents</a:t>
            </a:r>
          </a:p>
          <a:p>
            <a:pPr marL="0" indent="0" defTabSz="457200">
              <a:spcBef>
                <a:spcPts val="0"/>
              </a:spcBef>
              <a:buSzTx/>
              <a:buNone/>
              <a:defRPr sz="1360">
                <a:latin typeface="Menlo"/>
                <a:ea typeface="Menlo"/>
                <a:cs typeface="Menlo"/>
                <a:sym typeface="Menlo"/>
              </a:defRPr>
            </a:pPr>
            <a:r>
              <a:t>      who also read the book (Greek Myths for Young Children)</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positives  score                                   title</a:t>
            </a:r>
          </a:p>
          <a:p>
            <a:pPr marL="0" indent="0" defTabSz="457200">
              <a:spcBef>
                <a:spcPts val="0"/>
              </a:spcBef>
              <a:buSzTx/>
              <a:buNone/>
              <a:defRPr sz="1360">
                <a:latin typeface="Menlo"/>
                <a:ea typeface="Menlo"/>
                <a:cs typeface="Menlo"/>
                <a:sym typeface="Menlo"/>
              </a:defRPr>
            </a:pPr>
            <a:r>
              <a:t>     19.0   1.00          Greek Myths for Young Children</a:t>
            </a:r>
          </a:p>
          <a:p>
            <a:pPr marL="0" indent="0" defTabSz="457200">
              <a:spcBef>
                <a:spcPts val="0"/>
              </a:spcBef>
              <a:buSzTx/>
              <a:buNone/>
              <a:defRPr sz="1360">
                <a:latin typeface="Menlo"/>
                <a:ea typeface="Menlo"/>
                <a:cs typeface="Menlo"/>
                <a:sym typeface="Menlo"/>
              </a:defRPr>
            </a:pPr>
            <a:r>
              <a:t>      8.0   1.00                       Same or Different</a:t>
            </a:r>
          </a:p>
          <a:p>
            <a:pPr marL="0" indent="0" defTabSz="457200">
              <a:spcBef>
                <a:spcPts val="0"/>
              </a:spcBef>
              <a:buSzTx/>
              <a:buNone/>
              <a:defRPr sz="1360">
                <a:latin typeface="Menlo"/>
                <a:ea typeface="Menlo"/>
                <a:cs typeface="Menlo"/>
                <a:sym typeface="Menlo"/>
              </a:defRPr>
            </a:pPr>
            <a:r>
              <a:t>      2.0   1.00  Sensational Seasons: Reproducible Fall</a:t>
            </a:r>
          </a:p>
          <a:p>
            <a:pPr marL="0" indent="0" defTabSz="457200">
              <a:spcBef>
                <a:spcPts val="0"/>
              </a:spcBef>
              <a:buSzTx/>
              <a:buNone/>
              <a:defRPr sz="1360">
                <a:latin typeface="Menlo"/>
                <a:ea typeface="Menlo"/>
                <a:cs typeface="Menlo"/>
                <a:sym typeface="Menlo"/>
              </a:defRPr>
            </a:pPr>
            <a:r>
              <a:t>      6.0   0.86                        Beginning Sounds</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4689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Gradient">
  <a:themeElements>
    <a:clrScheme name="Gradient">
      <a:dk1>
        <a:srgbClr val="FF0000"/>
      </a:dk1>
      <a:lt1>
        <a:srgbClr val="FFFFFF"/>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Light"/>
        <a:ea typeface="Helvetica Light"/>
        <a:cs typeface="Helvetica Light"/>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Gradient">
  <a:themeElements>
    <a:clrScheme name="Gradient">
      <a:dk1>
        <a:srgbClr val="000000"/>
      </a:dk1>
      <a:lt1>
        <a:srgbClr val="FFFFFF"/>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Light"/>
        <a:ea typeface="Helvetica Light"/>
        <a:cs typeface="Helvetica Light"/>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325</TotalTime>
  <Words>910</Words>
  <Application>Microsoft Macintosh PowerPoint</Application>
  <PresentationFormat>Custom</PresentationFormat>
  <Paragraphs>271</Paragraphs>
  <Slides>16</Slides>
  <Notes>0</Notes>
  <HiddenSlides>0</HiddenSlides>
  <MMClips>16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Helvetica</vt:lpstr>
      <vt:lpstr>Helvetica Light</vt:lpstr>
      <vt:lpstr>Helvetica Neue</vt:lpstr>
      <vt:lpstr>Menlo</vt:lpstr>
      <vt:lpstr>Gradient</vt:lpstr>
      <vt:lpstr>SENTI_MEND</vt:lpstr>
      <vt:lpstr>Installation</vt:lpstr>
      <vt:lpstr>Installation</vt:lpstr>
      <vt:lpstr>Installation</vt:lpstr>
      <vt:lpstr>Installation</vt:lpstr>
      <vt:lpstr>Usage</vt:lpstr>
      <vt:lpstr>Sample Use Case</vt:lpstr>
      <vt:lpstr>Sample Use Case</vt:lpstr>
      <vt:lpstr>Sample Use Case</vt:lpstr>
      <vt:lpstr>Sample Use Case</vt:lpstr>
      <vt:lpstr>Sample Use Case</vt:lpstr>
      <vt:lpstr>Sample Use Case</vt:lpstr>
      <vt:lpstr>NLP Features</vt:lpstr>
      <vt:lpstr>Score</vt:lpstr>
      <vt:lpstr>PowerPoint Presentation</vt:lpstr>
      <vt:lpstr>PowerPoint Presentation</vt:lpstr>
    </vt:vector>
  </TitlesOfParts>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SENTI_MEND</dc:title>
  <cp:lastModifiedBy>raymond ordona</cp:lastModifiedBy>
  <cp:revision>16</cp:revision>
  <dcterms:modified xsi:type="dcterms:W3CDTF">2017-12-04T03:29:21Z</dcterms:modified>
</cp:coreProperties>
</file>